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34"/>
  </p:notesMasterIdLst>
  <p:sldIdLst>
    <p:sldId id="256" r:id="rId2"/>
    <p:sldId id="257" r:id="rId3"/>
    <p:sldId id="258" r:id="rId4"/>
    <p:sldId id="259" r:id="rId5"/>
    <p:sldId id="260" r:id="rId6"/>
    <p:sldId id="261" r:id="rId7"/>
    <p:sldId id="282" r:id="rId8"/>
    <p:sldId id="283" r:id="rId9"/>
    <p:sldId id="285"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8" r:id="rId26"/>
    <p:sldId id="277" r:id="rId27"/>
    <p:sldId id="279" r:id="rId28"/>
    <p:sldId id="280" r:id="rId29"/>
    <p:sldId id="281" r:id="rId30"/>
    <p:sldId id="284"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dirty="0"/>
              <a:t>%CODE</a:t>
            </a:r>
            <a:r>
              <a:rPr lang="en-US" baseline="0" dirty="0"/>
              <a:t> USED</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4388-470F-A8BE-D92474D6D930}"/>
              </c:ext>
            </c:extLst>
          </c:dPt>
          <c:dPt>
            <c:idx val="1"/>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4388-470F-A8BE-D92474D6D930}"/>
              </c:ext>
            </c:extLst>
          </c:dPt>
          <c:dPt>
            <c:idx val="2"/>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4388-470F-A8BE-D92474D6D930}"/>
              </c:ext>
            </c:extLst>
          </c:dPt>
          <c:dPt>
            <c:idx val="3"/>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4388-470F-A8BE-D92474D6D930}"/>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HTML</c:v>
                </c:pt>
                <c:pt idx="1">
                  <c:v>CSS</c:v>
                </c:pt>
              </c:strCache>
            </c:strRef>
          </c:cat>
          <c:val>
            <c:numRef>
              <c:f>Sheet1!$B$2:$B$5</c:f>
              <c:numCache>
                <c:formatCode>General</c:formatCode>
                <c:ptCount val="4"/>
                <c:pt idx="0">
                  <c:v>51.9</c:v>
                </c:pt>
                <c:pt idx="1">
                  <c:v>48</c:v>
                </c:pt>
              </c:numCache>
            </c:numRef>
          </c:val>
          <c:extLst>
            <c:ext xmlns:c16="http://schemas.microsoft.com/office/drawing/2014/chart" uri="{C3380CC4-5D6E-409C-BE32-E72D297353CC}">
              <c16:uniqueId val="{00000000-112B-4148-9649-9758B6E2E1D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0C6FE-3FDE-40E3-818F-383D0AA12768}" type="datetimeFigureOut">
              <a:rPr lang="en-IN" smtClean="0"/>
              <a:t>06-10-2021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730124-D2DD-4A9F-8C34-3991CD27BBBD}" type="slidenum">
              <a:rPr lang="en-IN" smtClean="0"/>
              <a:t>‹#›</a:t>
            </a:fld>
            <a:endParaRPr lang="en-IN"/>
          </a:p>
        </p:txBody>
      </p:sp>
    </p:spTree>
    <p:extLst>
      <p:ext uri="{BB962C8B-B14F-4D97-AF65-F5344CB8AC3E}">
        <p14:creationId xmlns:p14="http://schemas.microsoft.com/office/powerpoint/2010/main" val="3341864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4730124-D2DD-4A9F-8C34-3991CD27BBBD}" type="slidenum">
              <a:rPr lang="en-IN" smtClean="0"/>
              <a:t>1</a:t>
            </a:fld>
            <a:endParaRPr lang="en-IN"/>
          </a:p>
        </p:txBody>
      </p:sp>
    </p:spTree>
    <p:extLst>
      <p:ext uri="{BB962C8B-B14F-4D97-AF65-F5344CB8AC3E}">
        <p14:creationId xmlns:p14="http://schemas.microsoft.com/office/powerpoint/2010/main" val="1094721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70577F-20EE-4281-8BC6-5AE9DF14E128}" type="datetimeFigureOut">
              <a:rPr lang="en-IN" smtClean="0"/>
              <a:t>06-10-2021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2683687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0577F-20EE-4281-8BC6-5AE9DF14E128}" type="datetimeFigureOut">
              <a:rPr lang="en-IN" smtClean="0"/>
              <a:t>06-10-2021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3966758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0577F-20EE-4281-8BC6-5AE9DF14E128}" type="datetimeFigureOut">
              <a:rPr lang="en-IN" smtClean="0"/>
              <a:t>06-10-2021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E0F581-FB0A-4A8E-89E6-1235A1AB1BB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7534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0577F-20EE-4281-8BC6-5AE9DF14E128}" type="datetimeFigureOut">
              <a:rPr lang="en-IN" smtClean="0"/>
              <a:t>06-10-2021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3649234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0577F-20EE-4281-8BC6-5AE9DF14E128}" type="datetimeFigureOut">
              <a:rPr lang="en-IN" smtClean="0"/>
              <a:t>06-10-2021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E0F581-FB0A-4A8E-89E6-1235A1AB1BB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07820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0577F-20EE-4281-8BC6-5AE9DF14E128}" type="datetimeFigureOut">
              <a:rPr lang="en-IN" smtClean="0"/>
              <a:t>06-10-2021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2284265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70577F-20EE-4281-8BC6-5AE9DF14E128}" type="datetimeFigureOut">
              <a:rPr lang="en-IN" smtClean="0"/>
              <a:t>06-10-2021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954249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70577F-20EE-4281-8BC6-5AE9DF14E128}" type="datetimeFigureOut">
              <a:rPr lang="en-IN" smtClean="0"/>
              <a:t>06-10-2021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1786456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70577F-20EE-4281-8BC6-5AE9DF14E128}" type="datetimeFigureOut">
              <a:rPr lang="en-IN" smtClean="0"/>
              <a:t>06-10-2021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211394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0577F-20EE-4281-8BC6-5AE9DF14E128}" type="datetimeFigureOut">
              <a:rPr lang="en-IN" smtClean="0"/>
              <a:t>06-10-2021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2912492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70577F-20EE-4281-8BC6-5AE9DF14E128}" type="datetimeFigureOut">
              <a:rPr lang="en-IN" smtClean="0"/>
              <a:t>06-10-2021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48185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70577F-20EE-4281-8BC6-5AE9DF14E128}" type="datetimeFigureOut">
              <a:rPr lang="en-IN" smtClean="0"/>
              <a:t>06-10-2021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1430362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70577F-20EE-4281-8BC6-5AE9DF14E128}" type="datetimeFigureOut">
              <a:rPr lang="en-IN" smtClean="0"/>
              <a:t>06-10-2021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3997471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70577F-20EE-4281-8BC6-5AE9DF14E128}" type="datetimeFigureOut">
              <a:rPr lang="en-IN" smtClean="0"/>
              <a:t>06-10-2021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941040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70577F-20EE-4281-8BC6-5AE9DF14E128}" type="datetimeFigureOut">
              <a:rPr lang="en-IN" smtClean="0"/>
              <a:t>06-10-2021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1683037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70577F-20EE-4281-8BC6-5AE9DF14E128}" type="datetimeFigureOut">
              <a:rPr lang="en-IN" smtClean="0"/>
              <a:t>06-10-2021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E0F581-FB0A-4A8E-89E6-1235A1AB1BBA}" type="slidenum">
              <a:rPr lang="en-IN" smtClean="0"/>
              <a:t>‹#›</a:t>
            </a:fld>
            <a:endParaRPr lang="en-IN"/>
          </a:p>
        </p:txBody>
      </p:sp>
    </p:spTree>
    <p:extLst>
      <p:ext uri="{BB962C8B-B14F-4D97-AF65-F5344CB8AC3E}">
        <p14:creationId xmlns:p14="http://schemas.microsoft.com/office/powerpoint/2010/main" val="1961869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70577F-20EE-4281-8BC6-5AE9DF14E128}" type="datetimeFigureOut">
              <a:rPr lang="en-IN" smtClean="0"/>
              <a:t>06-10-2021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E0F581-FB0A-4A8E-89E6-1235A1AB1BBA}" type="slidenum">
              <a:rPr lang="en-IN" smtClean="0"/>
              <a:t>‹#›</a:t>
            </a:fld>
            <a:endParaRPr lang="en-IN"/>
          </a:p>
        </p:txBody>
      </p:sp>
    </p:spTree>
    <p:extLst>
      <p:ext uri="{BB962C8B-B14F-4D97-AF65-F5344CB8AC3E}">
        <p14:creationId xmlns:p14="http://schemas.microsoft.com/office/powerpoint/2010/main" val="149509991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289F92-3965-4956-A390-77EC1EB5AFBF}"/>
              </a:ext>
            </a:extLst>
          </p:cNvPr>
          <p:cNvSpPr>
            <a:spLocks noGrp="1"/>
          </p:cNvSpPr>
          <p:nvPr>
            <p:ph type="subTitle" idx="1"/>
          </p:nvPr>
        </p:nvSpPr>
        <p:spPr>
          <a:xfrm>
            <a:off x="0" y="0"/>
            <a:ext cx="12192000" cy="6858000"/>
          </a:xfrm>
        </p:spPr>
        <p:txBody>
          <a:bodyPr>
            <a:normAutofit lnSpcReduction="10000"/>
          </a:bodyPr>
          <a:lstStyle/>
          <a:p>
            <a:endParaRPr lang="en-IN" dirty="0"/>
          </a:p>
          <a:p>
            <a:endParaRPr lang="en-IN" dirty="0"/>
          </a:p>
          <a:p>
            <a:pPr lvl="1" algn="just"/>
            <a:endParaRPr lang="en-IN" sz="4000" dirty="0">
              <a:latin typeface="Bauhaus 93" panose="04030905020B02020C02" pitchFamily="82" charset="0"/>
            </a:endParaRPr>
          </a:p>
          <a:p>
            <a:pPr lvl="1" algn="just"/>
            <a:endParaRPr lang="en-IN" sz="4000" dirty="0">
              <a:latin typeface="Bauhaus 93" panose="04030905020B02020C02" pitchFamily="82" charset="0"/>
            </a:endParaRPr>
          </a:p>
          <a:p>
            <a:pPr lvl="1" algn="just"/>
            <a:r>
              <a:rPr lang="en-IN" sz="4000" dirty="0">
                <a:latin typeface="Bauhaus 93" panose="04030905020B02020C02" pitchFamily="82" charset="0"/>
              </a:rPr>
              <a:t>  MINI PROJECT/INTERNSHIP</a:t>
            </a:r>
          </a:p>
          <a:p>
            <a:pPr algn="l"/>
            <a:r>
              <a:rPr lang="en-IN" dirty="0"/>
              <a:t>                          	           </a:t>
            </a:r>
            <a:r>
              <a:rPr lang="en-IN" sz="3200" dirty="0">
                <a:latin typeface="Bauhaus 93" panose="04030905020B02020C02" pitchFamily="82" charset="0"/>
              </a:rPr>
              <a:t>(KCS - 354P)</a:t>
            </a:r>
          </a:p>
          <a:p>
            <a:pPr algn="l"/>
            <a:endParaRPr lang="en-IN" sz="3200" dirty="0">
              <a:latin typeface="Bauhaus 93" panose="04030905020B02020C02" pitchFamily="82" charset="0"/>
            </a:endParaRPr>
          </a:p>
          <a:p>
            <a:pPr algn="l"/>
            <a:r>
              <a:rPr lang="en-IN" sz="3200" dirty="0">
                <a:latin typeface="Bodoni MT Black" panose="02070A03080606020203" pitchFamily="18" charset="0"/>
              </a:rPr>
              <a:t> Project name:- Covid-19 Tracker</a:t>
            </a:r>
          </a:p>
          <a:p>
            <a:pPr algn="l"/>
            <a:r>
              <a:rPr lang="en-IN" sz="3200" dirty="0">
                <a:latin typeface="Bodoni MT Black" panose="02070A03080606020203" pitchFamily="18" charset="0"/>
              </a:rPr>
              <a:t>                Submitted by:-</a:t>
            </a:r>
          </a:p>
          <a:p>
            <a:pPr algn="l"/>
            <a:r>
              <a:rPr lang="en-IN" sz="3200" dirty="0">
                <a:latin typeface="Bodoni MT Black" panose="02070A03080606020203" pitchFamily="18" charset="0"/>
              </a:rPr>
              <a:t>            Manish Kumar Rai</a:t>
            </a:r>
          </a:p>
          <a:p>
            <a:pPr algn="l"/>
            <a:r>
              <a:rPr lang="en-IN" sz="3200" dirty="0">
                <a:latin typeface="Bodoni MT Black" panose="02070A03080606020203" pitchFamily="18" charset="0"/>
              </a:rPr>
              <a:t>			         (CSE-DS)</a:t>
            </a:r>
          </a:p>
          <a:p>
            <a:pPr algn="l"/>
            <a:r>
              <a:rPr lang="en-IN" sz="3200" dirty="0">
                <a:latin typeface="Bodoni MT Black" panose="02070A03080606020203" pitchFamily="18" charset="0"/>
              </a:rPr>
              <a:t>	   Roll no:- 2000271540036</a:t>
            </a:r>
          </a:p>
        </p:txBody>
      </p:sp>
      <p:pic>
        <p:nvPicPr>
          <p:cNvPr id="1028" name="Picture 4" descr="AKGEC (@akgecweb) | Twitter">
            <a:extLst>
              <a:ext uri="{FF2B5EF4-FFF2-40B4-BE49-F238E27FC236}">
                <a16:creationId xmlns:a16="http://schemas.microsoft.com/office/drawing/2014/main" id="{A389E6AA-3770-442C-81DB-23A62A101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5549" y="0"/>
            <a:ext cx="5246451" cy="481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30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E06B-38C1-41C3-9E44-C6ECD0985465}"/>
              </a:ext>
            </a:extLst>
          </p:cNvPr>
          <p:cNvSpPr>
            <a:spLocks noGrp="1"/>
          </p:cNvSpPr>
          <p:nvPr>
            <p:ph type="title"/>
          </p:nvPr>
        </p:nvSpPr>
        <p:spPr/>
        <p:txBody>
          <a:bodyPr>
            <a:normAutofit/>
          </a:bodyPr>
          <a:lstStyle/>
          <a:p>
            <a:r>
              <a:rPr lang="en-IN" sz="4400" dirty="0">
                <a:solidFill>
                  <a:schemeClr val="tx1"/>
                </a:solidFill>
                <a:latin typeface="Berlin Sans FB Demi" panose="020E0802020502020306" pitchFamily="34" charset="0"/>
              </a:rPr>
              <a:t>              THE HOME PAGE </a:t>
            </a:r>
          </a:p>
        </p:txBody>
      </p:sp>
      <p:pic>
        <p:nvPicPr>
          <p:cNvPr id="5" name="Content Placeholder 4">
            <a:extLst>
              <a:ext uri="{FF2B5EF4-FFF2-40B4-BE49-F238E27FC236}">
                <a16:creationId xmlns:a16="http://schemas.microsoft.com/office/drawing/2014/main" id="{715E6F91-97CA-4531-8CDA-7BBCA19405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214" y="2089468"/>
            <a:ext cx="7946907" cy="3881437"/>
          </a:xfrm>
        </p:spPr>
      </p:pic>
    </p:spTree>
    <p:extLst>
      <p:ext uri="{BB962C8B-B14F-4D97-AF65-F5344CB8AC3E}">
        <p14:creationId xmlns:p14="http://schemas.microsoft.com/office/powerpoint/2010/main" val="3774929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BF31-F122-4E0D-9E8A-6C1F12D2F83D}"/>
              </a:ext>
            </a:extLst>
          </p:cNvPr>
          <p:cNvSpPr>
            <a:spLocks noGrp="1"/>
          </p:cNvSpPr>
          <p:nvPr>
            <p:ph type="title"/>
          </p:nvPr>
        </p:nvSpPr>
        <p:spPr/>
        <p:txBody>
          <a:bodyPr>
            <a:normAutofit/>
          </a:bodyPr>
          <a:lstStyle/>
          <a:p>
            <a:pPr algn="ctr"/>
            <a:r>
              <a:rPr lang="en-IN" sz="4400" dirty="0">
                <a:solidFill>
                  <a:schemeClr val="tx1"/>
                </a:solidFill>
                <a:latin typeface="Bauhaus 93" panose="04030905020B02020C02" pitchFamily="82" charset="0"/>
              </a:rPr>
              <a:t>THE NAVBAR</a:t>
            </a:r>
          </a:p>
        </p:txBody>
      </p:sp>
      <p:pic>
        <p:nvPicPr>
          <p:cNvPr id="5" name="Content Placeholder 4">
            <a:extLst>
              <a:ext uri="{FF2B5EF4-FFF2-40B4-BE49-F238E27FC236}">
                <a16:creationId xmlns:a16="http://schemas.microsoft.com/office/drawing/2014/main" id="{F5399773-DFA2-4400-B513-BDCD3E522C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978" y="1334911"/>
            <a:ext cx="8596312" cy="1066800"/>
          </a:xfrm>
        </p:spPr>
      </p:pic>
      <p:pic>
        <p:nvPicPr>
          <p:cNvPr id="7" name="Picture 6">
            <a:extLst>
              <a:ext uri="{FF2B5EF4-FFF2-40B4-BE49-F238E27FC236}">
                <a16:creationId xmlns:a16="http://schemas.microsoft.com/office/drawing/2014/main" id="{3FFC7029-DF4F-4725-9C56-6F60B864D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17" y="2591929"/>
            <a:ext cx="8924664" cy="1066801"/>
          </a:xfrm>
          <a:prstGeom prst="rect">
            <a:avLst/>
          </a:prstGeom>
        </p:spPr>
      </p:pic>
      <p:pic>
        <p:nvPicPr>
          <p:cNvPr id="9" name="Picture 8">
            <a:extLst>
              <a:ext uri="{FF2B5EF4-FFF2-40B4-BE49-F238E27FC236}">
                <a16:creationId xmlns:a16="http://schemas.microsoft.com/office/drawing/2014/main" id="{C8EDB52D-25F3-4749-8973-C8C232A72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01" y="3924019"/>
            <a:ext cx="8924665" cy="2669821"/>
          </a:xfrm>
          <a:prstGeom prst="rect">
            <a:avLst/>
          </a:prstGeom>
        </p:spPr>
      </p:pic>
    </p:spTree>
    <p:extLst>
      <p:ext uri="{BB962C8B-B14F-4D97-AF65-F5344CB8AC3E}">
        <p14:creationId xmlns:p14="http://schemas.microsoft.com/office/powerpoint/2010/main" val="240825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0BBD-6D7A-4487-ABE7-2FA10F5BDBE8}"/>
              </a:ext>
            </a:extLst>
          </p:cNvPr>
          <p:cNvSpPr>
            <a:spLocks noGrp="1"/>
          </p:cNvSpPr>
          <p:nvPr>
            <p:ph type="title"/>
          </p:nvPr>
        </p:nvSpPr>
        <p:spPr/>
        <p:txBody>
          <a:bodyPr>
            <a:normAutofit/>
          </a:bodyPr>
          <a:lstStyle/>
          <a:p>
            <a:pPr algn="ctr"/>
            <a:r>
              <a:rPr lang="en-IN" sz="4400" dirty="0">
                <a:solidFill>
                  <a:schemeClr val="tx1"/>
                </a:solidFill>
                <a:latin typeface="Bauhaus 93" panose="04030905020B02020C02" pitchFamily="82" charset="0"/>
              </a:rPr>
              <a:t>NAVBAR</a:t>
            </a:r>
          </a:p>
        </p:txBody>
      </p:sp>
      <p:sp>
        <p:nvSpPr>
          <p:cNvPr id="3" name="Content Placeholder 2">
            <a:extLst>
              <a:ext uri="{FF2B5EF4-FFF2-40B4-BE49-F238E27FC236}">
                <a16:creationId xmlns:a16="http://schemas.microsoft.com/office/drawing/2014/main" id="{47C25AFE-0C37-4952-9470-6ABD10EF39CD}"/>
              </a:ext>
            </a:extLst>
          </p:cNvPr>
          <p:cNvSpPr>
            <a:spLocks noGrp="1"/>
          </p:cNvSpPr>
          <p:nvPr>
            <p:ph idx="1"/>
          </p:nvPr>
        </p:nvSpPr>
        <p:spPr/>
        <p:txBody>
          <a:bodyPr>
            <a:normAutofit/>
          </a:bodyPr>
          <a:lstStyle/>
          <a:p>
            <a:pPr marL="0" indent="0">
              <a:buNone/>
            </a:pPr>
            <a:r>
              <a:rPr lang="en-IN" sz="2400" dirty="0"/>
              <a:t>For making the navbar I have made use of the</a:t>
            </a:r>
          </a:p>
          <a:p>
            <a:pPr marL="0" indent="0">
              <a:buNone/>
            </a:pPr>
            <a:r>
              <a:rPr lang="en-IN" sz="2400" dirty="0"/>
              <a:t> “BOOTSTRAPS 4.0” predefined navbar classes</a:t>
            </a:r>
          </a:p>
          <a:p>
            <a:pPr marL="0" indent="0">
              <a:buNone/>
            </a:pPr>
            <a:r>
              <a:rPr lang="en-IN" sz="2400" dirty="0"/>
              <a:t>And for making the elements of the navbar I have made </a:t>
            </a:r>
          </a:p>
          <a:p>
            <a:pPr marL="0" indent="0">
              <a:buNone/>
            </a:pPr>
            <a:r>
              <a:rPr lang="en-IN" sz="2400" dirty="0"/>
              <a:t>Use of the &lt;li&gt; tag of the HTML.</a:t>
            </a:r>
          </a:p>
          <a:p>
            <a:pPr marL="0" indent="0">
              <a:buNone/>
            </a:pPr>
            <a:r>
              <a:rPr lang="en-IN" sz="2400" dirty="0"/>
              <a:t>Since the website is responsive for the mobile screen also </a:t>
            </a:r>
          </a:p>
          <a:p>
            <a:pPr marL="0" indent="0">
              <a:buNone/>
            </a:pPr>
            <a:r>
              <a:rPr lang="en-IN" sz="2400" dirty="0"/>
              <a:t>I have used the nav-bar collapse predefined class of the </a:t>
            </a:r>
          </a:p>
          <a:p>
            <a:pPr marL="0" indent="0">
              <a:buNone/>
            </a:pPr>
            <a:r>
              <a:rPr lang="en-IN" sz="2400" dirty="0"/>
              <a:t>“bootstraps 4.0” to make a collapsible menu</a:t>
            </a:r>
          </a:p>
        </p:txBody>
      </p:sp>
    </p:spTree>
    <p:extLst>
      <p:ext uri="{BB962C8B-B14F-4D97-AF65-F5344CB8AC3E}">
        <p14:creationId xmlns:p14="http://schemas.microsoft.com/office/powerpoint/2010/main" val="136170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6D51-90AE-4EC9-902F-089D0917A824}"/>
              </a:ext>
            </a:extLst>
          </p:cNvPr>
          <p:cNvSpPr>
            <a:spLocks noGrp="1"/>
          </p:cNvSpPr>
          <p:nvPr>
            <p:ph type="title"/>
          </p:nvPr>
        </p:nvSpPr>
        <p:spPr>
          <a:xfrm>
            <a:off x="596054" y="0"/>
            <a:ext cx="8596668" cy="1320800"/>
          </a:xfrm>
        </p:spPr>
        <p:txBody>
          <a:bodyPr>
            <a:normAutofit/>
          </a:bodyPr>
          <a:lstStyle/>
          <a:p>
            <a:pPr algn="ctr"/>
            <a:r>
              <a:rPr lang="en-IN" sz="4000" dirty="0">
                <a:solidFill>
                  <a:schemeClr val="tx1"/>
                </a:solidFill>
                <a:latin typeface="Bauhaus 93" panose="04030905020B02020C02" pitchFamily="82" charset="0"/>
              </a:rPr>
              <a:t>Navbar underline</a:t>
            </a:r>
          </a:p>
        </p:txBody>
      </p:sp>
      <p:sp>
        <p:nvSpPr>
          <p:cNvPr id="3" name="Content Placeholder 2">
            <a:extLst>
              <a:ext uri="{FF2B5EF4-FFF2-40B4-BE49-F238E27FC236}">
                <a16:creationId xmlns:a16="http://schemas.microsoft.com/office/drawing/2014/main" id="{F4B6C19E-E761-45A0-9333-12D584834202}"/>
              </a:ext>
            </a:extLst>
          </p:cNvPr>
          <p:cNvSpPr>
            <a:spLocks noGrp="1"/>
          </p:cNvSpPr>
          <p:nvPr>
            <p:ph idx="1"/>
          </p:nvPr>
        </p:nvSpPr>
        <p:spPr>
          <a:xfrm>
            <a:off x="416560" y="1107440"/>
            <a:ext cx="9347200" cy="5563843"/>
          </a:xfrm>
        </p:spPr>
        <p:txBody>
          <a:bodyPr>
            <a:normAutofit/>
          </a:bodyPr>
          <a:lstStyle/>
          <a:p>
            <a:pPr marL="0" indent="0">
              <a:buNone/>
            </a:pPr>
            <a:r>
              <a:rPr lang="en-IN" sz="2400" dirty="0">
                <a:latin typeface="Calibri" panose="020F0502020204030204" pitchFamily="34" charset="0"/>
                <a:cs typeface="Calibri" panose="020F0502020204030204" pitchFamily="34" charset="0"/>
              </a:rPr>
              <a:t>To make the underline animation I have used some CSS properties and had used the PSEUDO class :Hover and Pseudo </a:t>
            </a:r>
          </a:p>
          <a:p>
            <a:pPr marL="0" indent="0">
              <a:buNone/>
            </a:pPr>
            <a:r>
              <a:rPr lang="en-IN" sz="2400" dirty="0">
                <a:latin typeface="Calibri" panose="020F0502020204030204" pitchFamily="34" charset="0"/>
                <a:cs typeface="Calibri" panose="020F0502020204030204" pitchFamily="34" charset="0"/>
              </a:rPr>
              <a:t>Element : after</a:t>
            </a:r>
          </a:p>
          <a:p>
            <a:pPr marL="0" indent="0">
              <a:buNone/>
            </a:pPr>
            <a:r>
              <a:rPr lang="en-US" sz="2400" dirty="0">
                <a:latin typeface="Calibri" panose="020F0502020204030204" pitchFamily="34" charset="0"/>
                <a:cs typeface="Calibri" panose="020F0502020204030204" pitchFamily="34" charset="0"/>
              </a:rPr>
              <a:t>The :after selectors in CSS is used to add content before and after an element. The :hover is pseudo-class and :after are pseudo-elements. In CSS, pseudo-elements are written after pseudo-class.</a:t>
            </a:r>
          </a:p>
          <a:p>
            <a:pPr marL="0" indent="0">
              <a:buNone/>
            </a:pPr>
            <a:r>
              <a:rPr lang="en-US" sz="2400" dirty="0">
                <a:latin typeface="Calibri" panose="020F0502020204030204" pitchFamily="34" charset="0"/>
                <a:cs typeface="Calibri" panose="020F0502020204030204" pitchFamily="34" charset="0"/>
              </a:rPr>
              <a:t>Syntax:- a:hover::before {</a:t>
            </a:r>
          </a:p>
          <a:p>
            <a:pPr marL="0" indent="0">
              <a:buNone/>
            </a:pPr>
            <a:r>
              <a:rPr lang="en-US" sz="2400" dirty="0">
                <a:latin typeface="Calibri" panose="020F0502020204030204" pitchFamily="34" charset="0"/>
                <a:cs typeface="Calibri" panose="020F0502020204030204" pitchFamily="34" charset="0"/>
              </a:rPr>
              <a:t>    // CSS Property</a:t>
            </a:r>
          </a:p>
          <a:p>
            <a:pPr marL="0" indent="0">
              <a:buNone/>
            </a:pPr>
            <a:r>
              <a:rPr lang="en-US" sz="2400" dirty="0">
                <a:latin typeface="Calibri" panose="020F0502020204030204" pitchFamily="34" charset="0"/>
                <a:cs typeface="Calibri" panose="020F0502020204030204" pitchFamily="34" charset="0"/>
              </a:rPr>
              <a:t>}</a:t>
            </a:r>
          </a:p>
          <a:p>
            <a:pPr marL="0" indent="0">
              <a:buNone/>
            </a:pPr>
            <a:r>
              <a:rPr lang="en-US" sz="2400" dirty="0">
                <a:latin typeface="Calibri" panose="020F0502020204030204" pitchFamily="34" charset="0"/>
                <a:cs typeface="Calibri" panose="020F0502020204030204" pitchFamily="34" charset="0"/>
              </a:rPr>
              <a:t>a:hover::after {</a:t>
            </a:r>
          </a:p>
          <a:p>
            <a:pPr marL="0" indent="0">
              <a:buNone/>
            </a:pPr>
            <a:r>
              <a:rPr lang="en-US" sz="2400" dirty="0">
                <a:latin typeface="Calibri" panose="020F0502020204030204" pitchFamily="34" charset="0"/>
                <a:cs typeface="Calibri" panose="020F0502020204030204" pitchFamily="34" charset="0"/>
              </a:rPr>
              <a:t>    // CSS Property</a:t>
            </a:r>
          </a:p>
          <a:p>
            <a:pPr marL="0" indent="0">
              <a:buNone/>
            </a:pPr>
            <a:r>
              <a:rPr lang="en-US" sz="2400" dirty="0">
                <a:latin typeface="Calibri" panose="020F0502020204030204" pitchFamily="34" charset="0"/>
                <a:cs typeface="Calibri" panose="020F0502020204030204" pitchFamily="34" charset="0"/>
              </a:rPr>
              <a:t>}</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6580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3D9C6-8ADF-49E9-82EB-6E40FC563120}"/>
              </a:ext>
            </a:extLst>
          </p:cNvPr>
          <p:cNvSpPr>
            <a:spLocks noGrp="1"/>
          </p:cNvSpPr>
          <p:nvPr>
            <p:ph type="title"/>
          </p:nvPr>
        </p:nvSpPr>
        <p:spPr>
          <a:xfrm>
            <a:off x="677334" y="0"/>
            <a:ext cx="8596668" cy="985520"/>
          </a:xfrm>
        </p:spPr>
        <p:txBody>
          <a:bodyPr>
            <a:normAutofit/>
          </a:bodyPr>
          <a:lstStyle/>
          <a:p>
            <a:pPr algn="ctr"/>
            <a:r>
              <a:rPr lang="en-IN" sz="4000" dirty="0">
                <a:solidFill>
                  <a:schemeClr val="tx1"/>
                </a:solidFill>
                <a:latin typeface="Bauhaus 93" panose="04030905020B02020C02" pitchFamily="82" charset="0"/>
              </a:rPr>
              <a:t>         THE Heading TEXT</a:t>
            </a:r>
          </a:p>
        </p:txBody>
      </p:sp>
      <p:pic>
        <p:nvPicPr>
          <p:cNvPr id="5" name="Content Placeholder 4">
            <a:extLst>
              <a:ext uri="{FF2B5EF4-FFF2-40B4-BE49-F238E27FC236}">
                <a16:creationId xmlns:a16="http://schemas.microsoft.com/office/drawing/2014/main" id="{F52E7E9D-3979-4352-AA4A-E6496AA800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356180"/>
            <a:ext cx="9137172" cy="4145639"/>
          </a:xfrm>
        </p:spPr>
      </p:pic>
    </p:spTree>
    <p:extLst>
      <p:ext uri="{BB962C8B-B14F-4D97-AF65-F5344CB8AC3E}">
        <p14:creationId xmlns:p14="http://schemas.microsoft.com/office/powerpoint/2010/main" val="986669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29EB-5B68-4EE2-B802-450A8689FDE1}"/>
              </a:ext>
            </a:extLst>
          </p:cNvPr>
          <p:cNvSpPr>
            <a:spLocks noGrp="1"/>
          </p:cNvSpPr>
          <p:nvPr>
            <p:ph type="title"/>
          </p:nvPr>
        </p:nvSpPr>
        <p:spPr>
          <a:xfrm>
            <a:off x="748454" y="0"/>
            <a:ext cx="8596668" cy="1320800"/>
          </a:xfrm>
        </p:spPr>
        <p:txBody>
          <a:bodyPr>
            <a:normAutofit/>
          </a:bodyPr>
          <a:lstStyle/>
          <a:p>
            <a:pPr algn="ctr"/>
            <a:r>
              <a:rPr lang="en-IN" sz="4000" dirty="0">
                <a:solidFill>
                  <a:schemeClr val="tx1"/>
                </a:solidFill>
                <a:latin typeface="Bauhaus 93" panose="04030905020B02020C02" pitchFamily="82" charset="0"/>
              </a:rPr>
              <a:t>THE HEADING TEXT</a:t>
            </a:r>
          </a:p>
        </p:txBody>
      </p:sp>
      <p:sp>
        <p:nvSpPr>
          <p:cNvPr id="3" name="Content Placeholder 2">
            <a:extLst>
              <a:ext uri="{FF2B5EF4-FFF2-40B4-BE49-F238E27FC236}">
                <a16:creationId xmlns:a16="http://schemas.microsoft.com/office/drawing/2014/main" id="{3C3C7C85-D933-4921-91F9-D86FD0211F96}"/>
              </a:ext>
            </a:extLst>
          </p:cNvPr>
          <p:cNvSpPr>
            <a:spLocks noGrp="1"/>
          </p:cNvSpPr>
          <p:nvPr>
            <p:ph idx="1"/>
          </p:nvPr>
        </p:nvSpPr>
        <p:spPr>
          <a:xfrm>
            <a:off x="0" y="778829"/>
            <a:ext cx="9804400" cy="6079171"/>
          </a:xfrm>
        </p:spPr>
        <p:txBody>
          <a:bodyPr>
            <a:normAutofit/>
          </a:bodyPr>
          <a:lstStyle/>
          <a:p>
            <a:pPr marL="0" indent="0">
              <a:buNone/>
            </a:pPr>
            <a:r>
              <a:rPr lang="en-IN" sz="2000" dirty="0">
                <a:latin typeface="Calibri" panose="020F0502020204030204" pitchFamily="34" charset="0"/>
                <a:cs typeface="Calibri" panose="020F0502020204030204" pitchFamily="34" charset="0"/>
              </a:rPr>
              <a:t>The heading text consists of an animation in which the circular image of the covid-19 .</a:t>
            </a:r>
          </a:p>
          <a:p>
            <a:pPr marL="0" indent="0">
              <a:buNone/>
            </a:pPr>
            <a:r>
              <a:rPr lang="en-IN" sz="2000" dirty="0">
                <a:latin typeface="Calibri" panose="020F0502020204030204" pitchFamily="34" charset="0"/>
                <a:cs typeface="Calibri" panose="020F0502020204030204" pitchFamily="34" charset="0"/>
              </a:rPr>
              <a:t>Is under an animation of rotation the CSS property used make this happen is:-</a:t>
            </a:r>
          </a:p>
          <a:p>
            <a:pPr marL="0" indent="0">
              <a:buNone/>
            </a:pPr>
            <a:r>
              <a:rPr lang="en-IN" sz="2000" dirty="0">
                <a:latin typeface="Calibri" panose="020F0502020204030204" pitchFamily="34" charset="0"/>
                <a:cs typeface="Calibri" panose="020F0502020204030204" pitchFamily="34" charset="0"/>
              </a:rPr>
              <a:t>.rotate {</a:t>
            </a:r>
          </a:p>
          <a:p>
            <a:pPr marL="0" indent="0">
              <a:buNone/>
            </a:pPr>
            <a:r>
              <a:rPr lang="en-IN" sz="2000" dirty="0">
                <a:latin typeface="Calibri" panose="020F0502020204030204" pitchFamily="34" charset="0"/>
                <a:cs typeface="Calibri" panose="020F0502020204030204" pitchFamily="34" charset="0"/>
              </a:rPr>
              <a:t>        animation: rotation 2s;</a:t>
            </a:r>
          </a:p>
          <a:p>
            <a:pPr marL="0" indent="0">
              <a:buNone/>
            </a:pPr>
            <a:r>
              <a:rPr lang="en-IN" sz="2000" dirty="0">
                <a:latin typeface="Calibri" panose="020F0502020204030204" pitchFamily="34" charset="0"/>
                <a:cs typeface="Calibri" panose="020F0502020204030204" pitchFamily="34" charset="0"/>
              </a:rPr>
              <a:t>      }</a:t>
            </a:r>
          </a:p>
          <a:p>
            <a:pPr marL="0" indent="0">
              <a:buNone/>
            </a:pPr>
            <a:endParaRPr lang="en-IN" sz="2000" dirty="0">
              <a:latin typeface="Calibri" panose="020F0502020204030204" pitchFamily="34" charset="0"/>
              <a:cs typeface="Calibri" panose="020F0502020204030204" pitchFamily="34" charset="0"/>
            </a:endParaRPr>
          </a:p>
          <a:p>
            <a:pPr marL="0" indent="0">
              <a:buNone/>
            </a:pPr>
            <a:r>
              <a:rPr lang="en-IN" sz="2000" dirty="0">
                <a:latin typeface="Calibri" panose="020F0502020204030204" pitchFamily="34" charset="0"/>
                <a:cs typeface="Calibri" panose="020F0502020204030204" pitchFamily="34" charset="0"/>
              </a:rPr>
              <a:t>@keyframes rotation {</a:t>
            </a:r>
          </a:p>
          <a:p>
            <a:pPr marL="0" indent="0">
              <a:buNone/>
            </a:pPr>
            <a:r>
              <a:rPr lang="en-IN" sz="2000" dirty="0">
                <a:latin typeface="Calibri" panose="020F0502020204030204" pitchFamily="34" charset="0"/>
                <a:cs typeface="Calibri" panose="020F0502020204030204" pitchFamily="34" charset="0"/>
              </a:rPr>
              <a:t>        from {</a:t>
            </a:r>
          </a:p>
          <a:p>
            <a:pPr marL="0" indent="0">
              <a:buNone/>
            </a:pPr>
            <a:r>
              <a:rPr lang="en-IN" sz="2000" dirty="0">
                <a:latin typeface="Calibri" panose="020F0502020204030204" pitchFamily="34" charset="0"/>
                <a:cs typeface="Calibri" panose="020F0502020204030204" pitchFamily="34" charset="0"/>
              </a:rPr>
              <a:t>          transform: rotate(0deg);</a:t>
            </a:r>
          </a:p>
          <a:p>
            <a:pPr marL="0" indent="0">
              <a:buNone/>
            </a:pPr>
            <a:r>
              <a:rPr lang="en-IN" sz="2000" dirty="0">
                <a:latin typeface="Calibri" panose="020F0502020204030204" pitchFamily="34" charset="0"/>
                <a:cs typeface="Calibri" panose="020F0502020204030204" pitchFamily="34" charset="0"/>
              </a:rPr>
              <a:t>        }</a:t>
            </a:r>
          </a:p>
          <a:p>
            <a:pPr marL="0" indent="0">
              <a:buNone/>
            </a:pPr>
            <a:r>
              <a:rPr lang="en-IN" sz="2000" dirty="0">
                <a:latin typeface="Calibri" panose="020F0502020204030204" pitchFamily="34" charset="0"/>
                <a:cs typeface="Calibri" panose="020F0502020204030204" pitchFamily="34" charset="0"/>
              </a:rPr>
              <a:t>        to {</a:t>
            </a:r>
          </a:p>
          <a:p>
            <a:pPr marL="0" indent="0">
              <a:buNone/>
            </a:pPr>
            <a:r>
              <a:rPr lang="en-IN" sz="2000" dirty="0">
                <a:latin typeface="Calibri" panose="020F0502020204030204" pitchFamily="34" charset="0"/>
                <a:cs typeface="Calibri" panose="020F0502020204030204" pitchFamily="34" charset="0"/>
              </a:rPr>
              <a:t>          transform: rotate(359deg);</a:t>
            </a:r>
          </a:p>
          <a:p>
            <a:pPr marL="0" indent="0">
              <a:buNone/>
            </a:pPr>
            <a:r>
              <a:rPr lang="en-IN" sz="2000" dirty="0">
                <a:latin typeface="Calibri" panose="020F0502020204030204" pitchFamily="34" charset="0"/>
                <a:cs typeface="Calibri" panose="020F0502020204030204" pitchFamily="34" charset="0"/>
              </a:rPr>
              <a:t>        }</a:t>
            </a:r>
          </a:p>
          <a:p>
            <a:pPr marL="0" indent="0">
              <a:buNone/>
            </a:pPr>
            <a:r>
              <a:rPr lang="en-IN" sz="2000" dirty="0">
                <a:latin typeface="Calibri" panose="020F0502020204030204" pitchFamily="34" charset="0"/>
                <a:cs typeface="Calibri" panose="020F0502020204030204" pitchFamily="34" charset="0"/>
              </a:rPr>
              <a:t>      }</a:t>
            </a:r>
          </a:p>
          <a:p>
            <a:pPr marL="0" indent="0">
              <a:buNone/>
            </a:pPr>
            <a:endParaRPr lang="en-IN" sz="2000" dirty="0">
              <a:latin typeface="Calibri" panose="020F0502020204030204" pitchFamily="34" charset="0"/>
              <a:cs typeface="Calibri" panose="020F0502020204030204" pitchFamily="34" charset="0"/>
            </a:endParaRPr>
          </a:p>
          <a:p>
            <a:pPr marL="0" indent="0">
              <a:buNone/>
            </a:pPr>
            <a:endParaRPr lang="en-IN" sz="2000" dirty="0">
              <a:latin typeface="Calibri" panose="020F0502020204030204" pitchFamily="34" charset="0"/>
              <a:cs typeface="Calibri" panose="020F0502020204030204" pitchFamily="34" charset="0"/>
            </a:endParaRPr>
          </a:p>
          <a:p>
            <a:pPr marL="0" indent="0">
              <a:buNone/>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9003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3A4357-BDB8-4124-8FE2-ED88EF92DC44}"/>
              </a:ext>
            </a:extLst>
          </p:cNvPr>
          <p:cNvSpPr>
            <a:spLocks noGrp="1"/>
          </p:cNvSpPr>
          <p:nvPr>
            <p:ph idx="1"/>
          </p:nvPr>
        </p:nvSpPr>
        <p:spPr>
          <a:xfrm>
            <a:off x="657014" y="0"/>
            <a:ext cx="8596668" cy="6732243"/>
          </a:xfrm>
        </p:spPr>
        <p:txBody>
          <a:bodyPr>
            <a:normAutofit/>
          </a:bodyPr>
          <a:lstStyle/>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      .linear{</a:t>
            </a:r>
          </a:p>
          <a:p>
            <a:pPr marL="0" indent="0">
              <a:buNone/>
            </a:pPr>
            <a:r>
              <a:rPr lang="en-IN" sz="2400" dirty="0">
                <a:latin typeface="Calibri" panose="020F0502020204030204" pitchFamily="34" charset="0"/>
                <a:cs typeface="Calibri" panose="020F0502020204030204" pitchFamily="34" charset="0"/>
              </a:rPr>
              <a:t>        animation-timing-function: linear;</a:t>
            </a:r>
          </a:p>
          <a:p>
            <a:pPr marL="0" indent="0">
              <a:buNone/>
            </a:pPr>
            <a:r>
              <a:rPr lang="en-IN" sz="2400" dirty="0">
                <a:latin typeface="Calibri" panose="020F0502020204030204" pitchFamily="34" charset="0"/>
                <a:cs typeface="Calibri" panose="020F0502020204030204" pitchFamily="34" charset="0"/>
              </a:rPr>
              <a:t>      }</a:t>
            </a:r>
          </a:p>
          <a:p>
            <a:pPr marL="0" indent="0">
              <a:buNone/>
            </a:pPr>
            <a:endParaRPr lang="en-IN" sz="2400" dirty="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      .infinite{</a:t>
            </a:r>
          </a:p>
          <a:p>
            <a:pPr marL="0" indent="0">
              <a:buNone/>
            </a:pPr>
            <a:r>
              <a:rPr lang="en-IN" sz="2400" dirty="0">
                <a:latin typeface="Calibri" panose="020F0502020204030204" pitchFamily="34" charset="0"/>
                <a:cs typeface="Calibri" panose="020F0502020204030204" pitchFamily="34" charset="0"/>
              </a:rPr>
              <a:t>        animation-iteration-count: infinite;</a:t>
            </a:r>
          </a:p>
          <a:p>
            <a:pPr marL="0" indent="0">
              <a:buNone/>
            </a:pPr>
            <a:r>
              <a:rPr lang="en-IN" sz="2400" dirty="0">
                <a:latin typeface="Calibri" panose="020F0502020204030204" pitchFamily="34" charset="0"/>
                <a:cs typeface="Calibri" panose="020F0502020204030204" pitchFamily="34" charset="0"/>
              </a:rPr>
              <a:t>      }</a:t>
            </a:r>
          </a:p>
          <a:p>
            <a:pPr marL="0" indent="0">
              <a:buNone/>
            </a:pPr>
            <a:r>
              <a:rPr lang="en-IN" sz="2400" dirty="0"/>
              <a:t>So here to make the clear rotation I have used 3 class names for the same image tag named as:- rotate, linear and infinite.</a:t>
            </a:r>
          </a:p>
        </p:txBody>
      </p:sp>
    </p:spTree>
    <p:extLst>
      <p:ext uri="{BB962C8B-B14F-4D97-AF65-F5344CB8AC3E}">
        <p14:creationId xmlns:p14="http://schemas.microsoft.com/office/powerpoint/2010/main" val="4290125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0319-86D3-4640-9C0F-BEB163AB03E3}"/>
              </a:ext>
            </a:extLst>
          </p:cNvPr>
          <p:cNvSpPr>
            <a:spLocks noGrp="1"/>
          </p:cNvSpPr>
          <p:nvPr>
            <p:ph type="title"/>
          </p:nvPr>
        </p:nvSpPr>
        <p:spPr/>
        <p:txBody>
          <a:bodyPr>
            <a:normAutofit/>
          </a:bodyPr>
          <a:lstStyle/>
          <a:p>
            <a:pPr algn="ctr"/>
            <a:r>
              <a:rPr lang="en-IN" sz="4000" dirty="0">
                <a:solidFill>
                  <a:schemeClr val="tx1"/>
                </a:solidFill>
                <a:latin typeface="Bauhaus 93" panose="04030905020B02020C02" pitchFamily="82" charset="0"/>
              </a:rPr>
              <a:t>   Live Stats Table </a:t>
            </a:r>
          </a:p>
        </p:txBody>
      </p:sp>
      <p:pic>
        <p:nvPicPr>
          <p:cNvPr id="5" name="Content Placeholder 4">
            <a:extLst>
              <a:ext uri="{FF2B5EF4-FFF2-40B4-BE49-F238E27FC236}">
                <a16:creationId xmlns:a16="http://schemas.microsoft.com/office/drawing/2014/main" id="{4BD5A4B8-4F8A-4D2A-9BA0-E830ED98C7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2" y="1737360"/>
            <a:ext cx="8730297" cy="3891280"/>
          </a:xfrm>
        </p:spPr>
      </p:pic>
    </p:spTree>
    <p:extLst>
      <p:ext uri="{BB962C8B-B14F-4D97-AF65-F5344CB8AC3E}">
        <p14:creationId xmlns:p14="http://schemas.microsoft.com/office/powerpoint/2010/main" val="560344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0175-251F-4D94-B101-07339A4B91E5}"/>
              </a:ext>
            </a:extLst>
          </p:cNvPr>
          <p:cNvSpPr>
            <a:spLocks noGrp="1"/>
          </p:cNvSpPr>
          <p:nvPr>
            <p:ph type="title"/>
          </p:nvPr>
        </p:nvSpPr>
        <p:spPr/>
        <p:txBody>
          <a:bodyPr>
            <a:normAutofit/>
          </a:bodyPr>
          <a:lstStyle/>
          <a:p>
            <a:r>
              <a:rPr lang="en-IN" sz="4000" dirty="0">
                <a:solidFill>
                  <a:schemeClr val="tx1"/>
                </a:solidFill>
                <a:latin typeface="Bauhaus 93" panose="04030905020B02020C02" pitchFamily="82" charset="0"/>
              </a:rPr>
              <a:t>      STAY HOME STAY PROTECTED</a:t>
            </a:r>
          </a:p>
        </p:txBody>
      </p:sp>
      <p:pic>
        <p:nvPicPr>
          <p:cNvPr id="5" name="Content Placeholder 4">
            <a:extLst>
              <a:ext uri="{FF2B5EF4-FFF2-40B4-BE49-F238E27FC236}">
                <a16:creationId xmlns:a16="http://schemas.microsoft.com/office/drawing/2014/main" id="{EF41BA77-469D-443A-89CB-6176CDFF6E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82372"/>
            <a:ext cx="8596312" cy="3237868"/>
          </a:xfrm>
        </p:spPr>
      </p:pic>
    </p:spTree>
    <p:extLst>
      <p:ext uri="{BB962C8B-B14F-4D97-AF65-F5344CB8AC3E}">
        <p14:creationId xmlns:p14="http://schemas.microsoft.com/office/powerpoint/2010/main" val="2641993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D813F3-F0F8-4918-BFDD-A2F10D58990E}"/>
              </a:ext>
            </a:extLst>
          </p:cNvPr>
          <p:cNvSpPr>
            <a:spLocks noGrp="1"/>
          </p:cNvSpPr>
          <p:nvPr>
            <p:ph idx="1"/>
          </p:nvPr>
        </p:nvSpPr>
        <p:spPr>
          <a:xfrm>
            <a:off x="677334" y="0"/>
            <a:ext cx="8596668" cy="7071360"/>
          </a:xfrm>
        </p:spPr>
        <p:txBody>
          <a:bodyPr>
            <a:normAutofit/>
          </a:bodyPr>
          <a:lstStyle/>
          <a:p>
            <a:pPr marL="0" indent="0">
              <a:buNone/>
            </a:pPr>
            <a:endParaRPr lang="en-IN" sz="2800" dirty="0">
              <a:latin typeface="Calibri" panose="020F0502020204030204" pitchFamily="34" charset="0"/>
              <a:cs typeface="Calibri" panose="020F0502020204030204" pitchFamily="34" charset="0"/>
            </a:endParaRPr>
          </a:p>
          <a:p>
            <a:pPr marL="0" indent="0">
              <a:buNone/>
            </a:pPr>
            <a:endParaRPr lang="en-IN" sz="2800" dirty="0">
              <a:latin typeface="Calibri" panose="020F0502020204030204" pitchFamily="34" charset="0"/>
              <a:cs typeface="Calibri" panose="020F0502020204030204" pitchFamily="34" charset="0"/>
            </a:endParaRPr>
          </a:p>
          <a:p>
            <a:pPr marL="0" indent="0">
              <a:buNone/>
            </a:pPr>
            <a:r>
              <a:rPr lang="en-IN" sz="2800" dirty="0">
                <a:latin typeface="Calibri" panose="020F0502020204030204" pitchFamily="34" charset="0"/>
                <a:cs typeface="Calibri" panose="020F0502020204030204" pitchFamily="34" charset="0"/>
              </a:rPr>
              <a:t>To make this I have used the bootstraps predefined class “ROWs”</a:t>
            </a:r>
          </a:p>
          <a:p>
            <a:pPr marL="0" indent="0">
              <a:buNone/>
            </a:pPr>
            <a:r>
              <a:rPr lang="en-IN" sz="2800" dirty="0">
                <a:latin typeface="Calibri" panose="020F0502020204030204" pitchFamily="34" charset="0"/>
                <a:cs typeface="Calibri" panose="020F0502020204030204" pitchFamily="34" charset="0"/>
              </a:rPr>
              <a:t>Under which I have used the class “columns” which divide a row into 12 parts to make it half – half used the class col-lg-6 </a:t>
            </a:r>
          </a:p>
          <a:p>
            <a:pPr marL="0" indent="0">
              <a:buNone/>
            </a:pPr>
            <a:r>
              <a:rPr lang="en-IN" sz="2800" dirty="0">
                <a:latin typeface="Calibri" panose="020F0502020204030204" pitchFamily="34" charset="0"/>
                <a:cs typeface="Calibri" panose="020F0502020204030204" pitchFamily="34" charset="0"/>
              </a:rPr>
              <a:t>Where the class “</a:t>
            </a:r>
            <a:r>
              <a:rPr lang="en-IN" sz="2800" dirty="0" err="1">
                <a:latin typeface="Calibri" panose="020F0502020204030204" pitchFamily="34" charset="0"/>
                <a:cs typeface="Calibri" panose="020F0502020204030204" pitchFamily="34" charset="0"/>
              </a:rPr>
              <a:t>lg</a:t>
            </a:r>
            <a:r>
              <a:rPr lang="en-IN" sz="2800" dirty="0">
                <a:latin typeface="Calibri" panose="020F0502020204030204" pitchFamily="34" charset="0"/>
                <a:cs typeface="Calibri" panose="020F0502020204030204" pitchFamily="34" charset="0"/>
              </a:rPr>
              <a:t>” means large screen that is for the desktop screen.</a:t>
            </a:r>
          </a:p>
          <a:p>
            <a:pPr marL="0" indent="0">
              <a:buNone/>
            </a:pPr>
            <a:r>
              <a:rPr lang="en-IN" sz="2800" dirty="0">
                <a:latin typeface="Calibri" panose="020F0502020204030204" pitchFamily="34" charset="0"/>
                <a:cs typeface="Calibri" panose="020F0502020204030204" pitchFamily="34" charset="0"/>
              </a:rPr>
              <a:t>To make it to the mobile view have used the class “</a:t>
            </a:r>
            <a:r>
              <a:rPr lang="en-IN" sz="2800" dirty="0" err="1">
                <a:latin typeface="Calibri" panose="020F0502020204030204" pitchFamily="34" charset="0"/>
                <a:cs typeface="Calibri" panose="020F0502020204030204" pitchFamily="34" charset="0"/>
              </a:rPr>
              <a:t>sm</a:t>
            </a:r>
            <a:r>
              <a:rPr lang="en-IN" sz="2800" dirty="0">
                <a:latin typeface="Calibri" panose="020F0502020204030204" pitchFamily="34" charset="0"/>
                <a:cs typeface="Calibri" panose="020F0502020204030204" pitchFamily="34" charset="0"/>
              </a:rPr>
              <a:t>” which means the small screen like mobile phones. </a:t>
            </a:r>
          </a:p>
        </p:txBody>
      </p:sp>
    </p:spTree>
    <p:extLst>
      <p:ext uri="{BB962C8B-B14F-4D97-AF65-F5344CB8AC3E}">
        <p14:creationId xmlns:p14="http://schemas.microsoft.com/office/powerpoint/2010/main" val="2502769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74F11-3265-4F91-B2BB-2B182F995C4E}"/>
              </a:ext>
            </a:extLst>
          </p:cNvPr>
          <p:cNvSpPr>
            <a:spLocks noGrp="1"/>
          </p:cNvSpPr>
          <p:nvPr>
            <p:ph idx="1"/>
          </p:nvPr>
        </p:nvSpPr>
        <p:spPr>
          <a:xfrm>
            <a:off x="0" y="1"/>
            <a:ext cx="12192000" cy="6858000"/>
          </a:xfrm>
        </p:spPr>
        <p:txBody>
          <a:bodyPr>
            <a:normAutofit/>
          </a:bodyPr>
          <a:lstStyle/>
          <a:p>
            <a:pPr marL="0" indent="0" algn="just">
              <a:buNone/>
            </a:pPr>
            <a:r>
              <a:rPr lang="en-IN" sz="4400" dirty="0">
                <a:latin typeface="Berlin Sans FB Demi" panose="020E0802020502020306" pitchFamily="34" charset="0"/>
              </a:rPr>
              <a:t>  						</a:t>
            </a:r>
            <a:r>
              <a:rPr lang="en-IN" sz="4400" b="1" i="1" u="sng" dirty="0">
                <a:latin typeface="Berlin Sans FB Demi" panose="020E0802020502020306" pitchFamily="34" charset="0"/>
              </a:rPr>
              <a:t>INTRODUCTION</a:t>
            </a:r>
          </a:p>
          <a:p>
            <a:pPr marL="0" indent="0" algn="just">
              <a:buNone/>
            </a:pPr>
            <a:endParaRPr lang="en-IN" sz="2000" i="1" dirty="0">
              <a:latin typeface="Berlin Sans FB Demi" panose="020E0802020502020306" pitchFamily="34" charset="0"/>
            </a:endParaRPr>
          </a:p>
          <a:p>
            <a:pPr marL="0" indent="0" algn="just">
              <a:buNone/>
            </a:pPr>
            <a:endParaRPr lang="en-IN" sz="2000" i="1" dirty="0">
              <a:latin typeface="Berlin Sans FB Demi" panose="020E0802020502020306" pitchFamily="34" charset="0"/>
            </a:endParaRPr>
          </a:p>
          <a:p>
            <a:pPr marL="0" indent="0" algn="just">
              <a:buNone/>
            </a:pPr>
            <a:r>
              <a:rPr lang="en-IN" sz="2800" i="1" dirty="0">
                <a:latin typeface="Berlin Sans FB Demi" panose="020E0802020502020306" pitchFamily="34" charset="0"/>
              </a:rPr>
              <a:t>Since past 1 and half year the covid-19 pandemic has hits us </a:t>
            </a:r>
          </a:p>
          <a:p>
            <a:pPr marL="0" indent="0" algn="just">
              <a:buNone/>
            </a:pPr>
            <a:r>
              <a:rPr lang="en-IN" sz="2800" i="1" dirty="0">
                <a:latin typeface="Berlin Sans FB Demi" panose="020E0802020502020306" pitchFamily="34" charset="0"/>
              </a:rPr>
              <a:t>very hard .So In this project I had  made a website by using </a:t>
            </a:r>
          </a:p>
          <a:p>
            <a:pPr marL="0" indent="0" algn="just">
              <a:buNone/>
            </a:pPr>
            <a:r>
              <a:rPr lang="en-IN" sz="2800" i="1" dirty="0">
                <a:latin typeface="Berlin Sans FB Demi" panose="020E0802020502020306" pitchFamily="34" charset="0"/>
              </a:rPr>
              <a:t>(HTML and CSS ) to make people more aware about the </a:t>
            </a:r>
          </a:p>
          <a:p>
            <a:pPr marL="0" indent="0" algn="just">
              <a:buNone/>
            </a:pPr>
            <a:r>
              <a:rPr lang="en-IN" sz="2800" i="1" dirty="0">
                <a:latin typeface="Berlin Sans FB Demi" panose="020E0802020502020306" pitchFamily="34" charset="0"/>
              </a:rPr>
              <a:t>pandemic how to get themself protected, and to get</a:t>
            </a:r>
          </a:p>
          <a:p>
            <a:pPr marL="0" indent="0" algn="just">
              <a:buNone/>
            </a:pPr>
            <a:r>
              <a:rPr lang="en-IN" sz="2800" i="1" dirty="0">
                <a:latin typeface="Berlin Sans FB Demi" panose="020E0802020502020306" pitchFamily="34" charset="0"/>
              </a:rPr>
              <a:t>themselves registered for vaccination, and to get the live stats</a:t>
            </a:r>
          </a:p>
          <a:p>
            <a:pPr marL="0" indent="0" algn="just">
              <a:buNone/>
            </a:pPr>
            <a:r>
              <a:rPr lang="en-IN" sz="2800" i="1" dirty="0">
                <a:latin typeface="Berlin Sans FB Demi" panose="020E0802020502020306" pitchFamily="34" charset="0"/>
              </a:rPr>
              <a:t>  of the Covid-19 that includes the total number of cases,</a:t>
            </a:r>
          </a:p>
          <a:p>
            <a:pPr marL="0" indent="0" algn="just">
              <a:buNone/>
            </a:pPr>
            <a:r>
              <a:rPr lang="en-IN" sz="2800" i="1" dirty="0">
                <a:latin typeface="Berlin Sans FB Demi" panose="020E0802020502020306" pitchFamily="34" charset="0"/>
              </a:rPr>
              <a:t>   total active cases and total deaths.</a:t>
            </a:r>
          </a:p>
        </p:txBody>
      </p:sp>
    </p:spTree>
    <p:extLst>
      <p:ext uri="{BB962C8B-B14F-4D97-AF65-F5344CB8AC3E}">
        <p14:creationId xmlns:p14="http://schemas.microsoft.com/office/powerpoint/2010/main" val="2635121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FB27-7B68-4CD6-A160-8F68C531CCF4}"/>
              </a:ext>
            </a:extLst>
          </p:cNvPr>
          <p:cNvSpPr>
            <a:spLocks noGrp="1"/>
          </p:cNvSpPr>
          <p:nvPr>
            <p:ph type="title"/>
          </p:nvPr>
        </p:nvSpPr>
        <p:spPr>
          <a:xfrm>
            <a:off x="677334" y="0"/>
            <a:ext cx="8596668" cy="1320800"/>
          </a:xfrm>
        </p:spPr>
        <p:txBody>
          <a:bodyPr>
            <a:normAutofit/>
          </a:bodyPr>
          <a:lstStyle/>
          <a:p>
            <a:r>
              <a:rPr lang="en-IN" sz="4000" dirty="0">
                <a:solidFill>
                  <a:schemeClr val="tx1"/>
                </a:solidFill>
                <a:latin typeface="Bauhaus 93" panose="04030905020B02020C02" pitchFamily="82" charset="0"/>
              </a:rPr>
              <a:t>                   Get Protected </a:t>
            </a:r>
          </a:p>
        </p:txBody>
      </p:sp>
      <p:pic>
        <p:nvPicPr>
          <p:cNvPr id="5" name="Content Placeholder 4">
            <a:extLst>
              <a:ext uri="{FF2B5EF4-FFF2-40B4-BE49-F238E27FC236}">
                <a16:creationId xmlns:a16="http://schemas.microsoft.com/office/drawing/2014/main" id="{506DA4A0-A65C-41FF-9263-79F029141E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840" y="1812773"/>
            <a:ext cx="8064217" cy="3775227"/>
          </a:xfrm>
        </p:spPr>
      </p:pic>
    </p:spTree>
    <p:extLst>
      <p:ext uri="{BB962C8B-B14F-4D97-AF65-F5344CB8AC3E}">
        <p14:creationId xmlns:p14="http://schemas.microsoft.com/office/powerpoint/2010/main" val="1857831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4E700-C94F-4291-8443-6176152A9365}"/>
              </a:ext>
            </a:extLst>
          </p:cNvPr>
          <p:cNvSpPr>
            <a:spLocks noGrp="1"/>
          </p:cNvSpPr>
          <p:nvPr>
            <p:ph type="title"/>
          </p:nvPr>
        </p:nvSpPr>
        <p:spPr>
          <a:xfrm>
            <a:off x="677334" y="0"/>
            <a:ext cx="8596668" cy="1148080"/>
          </a:xfrm>
        </p:spPr>
        <p:txBody>
          <a:bodyPr>
            <a:normAutofit/>
          </a:bodyPr>
          <a:lstStyle/>
          <a:p>
            <a:r>
              <a:rPr lang="en-IN" sz="4400" dirty="0">
                <a:solidFill>
                  <a:schemeClr val="tx1"/>
                </a:solidFill>
                <a:latin typeface="Bauhaus 93" panose="04030905020B02020C02" pitchFamily="82" charset="0"/>
              </a:rPr>
              <a:t>              Get Protected </a:t>
            </a:r>
            <a:endParaRPr lang="en-IN" sz="4400" dirty="0">
              <a:solidFill>
                <a:schemeClr val="tx1"/>
              </a:solidFill>
            </a:endParaRPr>
          </a:p>
        </p:txBody>
      </p:sp>
      <p:sp>
        <p:nvSpPr>
          <p:cNvPr id="3" name="Content Placeholder 2">
            <a:extLst>
              <a:ext uri="{FF2B5EF4-FFF2-40B4-BE49-F238E27FC236}">
                <a16:creationId xmlns:a16="http://schemas.microsoft.com/office/drawing/2014/main" id="{7F2E456E-CF72-4975-95C8-F96225147A75}"/>
              </a:ext>
            </a:extLst>
          </p:cNvPr>
          <p:cNvSpPr>
            <a:spLocks noGrp="1"/>
          </p:cNvSpPr>
          <p:nvPr>
            <p:ph idx="1"/>
          </p:nvPr>
        </p:nvSpPr>
        <p:spPr>
          <a:xfrm>
            <a:off x="677334" y="995680"/>
            <a:ext cx="8596668" cy="5587999"/>
          </a:xfrm>
        </p:spPr>
        <p:txBody>
          <a:bodyPr>
            <a:noAutofit/>
          </a:bodyPr>
          <a:lstStyle/>
          <a:p>
            <a:pPr marL="0" indent="0">
              <a:buNone/>
            </a:pPr>
            <a:r>
              <a:rPr lang="en-IN" sz="2400" dirty="0">
                <a:latin typeface="Calibri" panose="020F0502020204030204" pitchFamily="34" charset="0"/>
                <a:cs typeface="Calibri" panose="020F0502020204030204" pitchFamily="34" charset="0"/>
              </a:rPr>
              <a:t>For making the cards I have used the bootstraps 4.0 class “cards”.</a:t>
            </a:r>
          </a:p>
          <a:p>
            <a:pPr marL="0" indent="0">
              <a:buNone/>
            </a:pPr>
            <a:r>
              <a:rPr lang="en-IN" sz="2400" dirty="0">
                <a:latin typeface="Calibri" panose="020F0502020204030204" pitchFamily="34" charset="0"/>
                <a:cs typeface="Calibri" panose="020F0502020204030204" pitchFamily="34" charset="0"/>
              </a:rPr>
              <a:t>The each card has various information’s to make you  protected from covid-19.</a:t>
            </a:r>
          </a:p>
          <a:p>
            <a:pPr marL="0" indent="0">
              <a:buNone/>
            </a:pPr>
            <a:r>
              <a:rPr lang="en-IN" sz="2400" dirty="0">
                <a:latin typeface="Calibri" panose="020F0502020204030204" pitchFamily="34" charset="0"/>
                <a:cs typeface="Calibri" panose="020F0502020204030204" pitchFamily="34" charset="0"/>
              </a:rPr>
              <a:t>The card -1 has the basics details of vaccination and on clicking on the know more button you are redirected to the COWIN vaccine registration portal from where you can get yourself registered for the vaccination.</a:t>
            </a: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The second card has a basic information regarding how should you wash your hands regular basis so that you can get yourself more protected.</a:t>
            </a:r>
          </a:p>
          <a:p>
            <a:pPr marL="0" indent="0">
              <a:buNone/>
            </a:pPr>
            <a:r>
              <a:rPr lang="en-IN" sz="2400" dirty="0">
                <a:latin typeface="Calibri" panose="020F0502020204030204" pitchFamily="34" charset="0"/>
                <a:cs typeface="Calibri" panose="020F0502020204030204" pitchFamily="34" charset="0"/>
              </a:rPr>
              <a:t> The third card has the general information related to how to wear mask.</a:t>
            </a: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The 4</a:t>
            </a:r>
            <a:r>
              <a:rPr lang="en-IN" sz="2400" baseline="30000" dirty="0">
                <a:latin typeface="Calibri" panose="020F0502020204030204" pitchFamily="34" charset="0"/>
                <a:cs typeface="Calibri" panose="020F0502020204030204" pitchFamily="34" charset="0"/>
              </a:rPr>
              <a:t>th</a:t>
            </a:r>
            <a:r>
              <a:rPr lang="en-IN" sz="2400" dirty="0">
                <a:latin typeface="Calibri" panose="020F0502020204030204" pitchFamily="34" charset="0"/>
                <a:cs typeface="Calibri" panose="020F0502020204030204" pitchFamily="34" charset="0"/>
              </a:rPr>
              <a:t> card will let you to the live stats page from where you can get the live stats.</a:t>
            </a:r>
          </a:p>
        </p:txBody>
      </p:sp>
    </p:spTree>
    <p:extLst>
      <p:ext uri="{BB962C8B-B14F-4D97-AF65-F5344CB8AC3E}">
        <p14:creationId xmlns:p14="http://schemas.microsoft.com/office/powerpoint/2010/main" val="152221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96560-308D-4448-807D-179A0F192657}"/>
              </a:ext>
            </a:extLst>
          </p:cNvPr>
          <p:cNvSpPr>
            <a:spLocks noGrp="1"/>
          </p:cNvSpPr>
          <p:nvPr>
            <p:ph type="title"/>
          </p:nvPr>
        </p:nvSpPr>
        <p:spPr/>
        <p:txBody>
          <a:bodyPr>
            <a:normAutofit/>
          </a:bodyPr>
          <a:lstStyle/>
          <a:p>
            <a:r>
              <a:rPr lang="en-IN" sz="4000" dirty="0">
                <a:latin typeface="Bauhaus 93" panose="04030905020B02020C02" pitchFamily="82" charset="0"/>
              </a:rPr>
              <a:t>               </a:t>
            </a:r>
            <a:r>
              <a:rPr lang="en-IN" sz="4000" dirty="0">
                <a:solidFill>
                  <a:schemeClr val="tx1"/>
                </a:solidFill>
                <a:latin typeface="Bauhaus 93" panose="04030905020B02020C02" pitchFamily="82" charset="0"/>
              </a:rPr>
              <a:t>SYMBOLS AND LOGOS</a:t>
            </a:r>
            <a:endParaRPr lang="en-IN" sz="4000" dirty="0">
              <a:latin typeface="Bauhaus 93" panose="04030905020B02020C02" pitchFamily="82" charset="0"/>
            </a:endParaRPr>
          </a:p>
        </p:txBody>
      </p:sp>
      <p:sp>
        <p:nvSpPr>
          <p:cNvPr id="3" name="Content Placeholder 2">
            <a:extLst>
              <a:ext uri="{FF2B5EF4-FFF2-40B4-BE49-F238E27FC236}">
                <a16:creationId xmlns:a16="http://schemas.microsoft.com/office/drawing/2014/main" id="{BBFDD2F1-9F6A-4A71-89B2-E92A51958FE9}"/>
              </a:ext>
            </a:extLst>
          </p:cNvPr>
          <p:cNvSpPr>
            <a:spLocks noGrp="1"/>
          </p:cNvSpPr>
          <p:nvPr>
            <p:ph idx="1"/>
          </p:nvPr>
        </p:nvSpPr>
        <p:spPr>
          <a:xfrm>
            <a:off x="677334" y="1744824"/>
            <a:ext cx="8596668" cy="4503576"/>
          </a:xfrm>
        </p:spPr>
        <p:txBody>
          <a:bodyPr>
            <a:normAutofit/>
          </a:bodyPr>
          <a:lstStyle/>
          <a:p>
            <a:pPr marL="0" indent="0">
              <a:buNone/>
            </a:pPr>
            <a:r>
              <a:rPr lang="en-IN" sz="2400" dirty="0">
                <a:latin typeface="Calibri" panose="020F0502020204030204" pitchFamily="34" charset="0"/>
                <a:cs typeface="Calibri" panose="020F0502020204030204" pitchFamily="34" charset="0"/>
              </a:rPr>
              <a:t>The various symbols such as the symbol of the injection.</a:t>
            </a:r>
          </a:p>
          <a:p>
            <a:pPr marL="0" indent="0">
              <a:buNone/>
            </a:pPr>
            <a:r>
              <a:rPr lang="en-IN" sz="2400" dirty="0">
                <a:latin typeface="Calibri" panose="020F0502020204030204" pitchFamily="34" charset="0"/>
                <a:cs typeface="Calibri" panose="020F0502020204030204" pitchFamily="34" charset="0"/>
              </a:rPr>
              <a:t>The handwash , mask ,graph.</a:t>
            </a:r>
          </a:p>
          <a:p>
            <a:pPr marL="0" indent="0">
              <a:buNone/>
            </a:pPr>
            <a:r>
              <a:rPr lang="en-IN" sz="2400" dirty="0">
                <a:latin typeface="Calibri" panose="020F0502020204030204" pitchFamily="34" charset="0"/>
                <a:cs typeface="Calibri" panose="020F0502020204030204" pitchFamily="34" charset="0"/>
              </a:rPr>
              <a:t>All these symbols have been used from the “Font Awesome 6.0”.</a:t>
            </a:r>
          </a:p>
          <a:p>
            <a:pPr marL="0" indent="0">
              <a:buNone/>
            </a:pPr>
            <a:r>
              <a:rPr lang="en-IN" sz="2400" dirty="0">
                <a:latin typeface="Calibri" panose="020F0502020204030204" pitchFamily="34" charset="0"/>
                <a:cs typeface="Calibri" panose="020F0502020204030204" pitchFamily="34" charset="0"/>
              </a:rPr>
              <a:t>Which has been linked in the project</a:t>
            </a:r>
          </a:p>
          <a:p>
            <a:pPr marL="0" indent="0">
              <a:buNone/>
            </a:pPr>
            <a:r>
              <a:rPr lang="en-IN" sz="2400" dirty="0">
                <a:latin typeface="Calibri" panose="020F0502020204030204" pitchFamily="34" charset="0"/>
                <a:cs typeface="Calibri" panose="020F0502020204030204" pitchFamily="34" charset="0"/>
              </a:rPr>
              <a:t>To use this symbols I have used the &lt;</a:t>
            </a:r>
            <a:r>
              <a:rPr lang="en-IN" sz="2400" dirty="0" err="1">
                <a:latin typeface="Calibri" panose="020F0502020204030204" pitchFamily="34" charset="0"/>
                <a:cs typeface="Calibri" panose="020F0502020204030204" pitchFamily="34" charset="0"/>
              </a:rPr>
              <a:t>i</a:t>
            </a:r>
            <a:r>
              <a:rPr lang="en-IN" sz="2400" dirty="0">
                <a:latin typeface="Calibri" panose="020F0502020204030204" pitchFamily="34" charset="0"/>
                <a:cs typeface="Calibri" panose="020F0502020204030204" pitchFamily="34" charset="0"/>
              </a:rPr>
              <a:t>&gt; tag of the html</a:t>
            </a:r>
          </a:p>
          <a:p>
            <a:pPr marL="0" indent="0">
              <a:buNone/>
            </a:pPr>
            <a:r>
              <a:rPr lang="en-IN" sz="2400" dirty="0">
                <a:latin typeface="Calibri" panose="020F0502020204030204" pitchFamily="34" charset="0"/>
                <a:cs typeface="Calibri" panose="020F0502020204030204" pitchFamily="34" charset="0"/>
              </a:rPr>
              <a:t>Under which the styling of the symbols have been done by the use of the class names as “</a:t>
            </a:r>
            <a:r>
              <a:rPr lang="en-IN" sz="2400" dirty="0" err="1">
                <a:latin typeface="Calibri" panose="020F0502020204030204" pitchFamily="34" charset="0"/>
                <a:cs typeface="Calibri" panose="020F0502020204030204" pitchFamily="34" charset="0"/>
              </a:rPr>
              <a:t>fas</a:t>
            </a:r>
            <a:r>
              <a:rPr lang="en-IN"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51982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CD4B-07BA-4D34-BD7F-0ABED6CBF3B6}"/>
              </a:ext>
            </a:extLst>
          </p:cNvPr>
          <p:cNvSpPr>
            <a:spLocks noGrp="1"/>
          </p:cNvSpPr>
          <p:nvPr>
            <p:ph type="title"/>
          </p:nvPr>
        </p:nvSpPr>
        <p:spPr/>
        <p:txBody>
          <a:bodyPr>
            <a:normAutofit/>
          </a:bodyPr>
          <a:lstStyle/>
          <a:p>
            <a:pPr algn="ctr"/>
            <a:r>
              <a:rPr lang="en-IN" sz="4000" dirty="0">
                <a:latin typeface="Bauhaus 93" panose="04030905020B02020C02" pitchFamily="82" charset="0"/>
              </a:rPr>
              <a:t> </a:t>
            </a:r>
            <a:r>
              <a:rPr lang="en-IN" sz="4000" dirty="0">
                <a:solidFill>
                  <a:schemeClr val="tx1"/>
                </a:solidFill>
                <a:latin typeface="Bauhaus 93" panose="04030905020B02020C02" pitchFamily="82" charset="0"/>
              </a:rPr>
              <a:t>   CARD ANIMATION</a:t>
            </a:r>
            <a:endParaRPr lang="en-IN" sz="4000" dirty="0">
              <a:latin typeface="Bauhaus 93" panose="04030905020B02020C02" pitchFamily="82" charset="0"/>
            </a:endParaRPr>
          </a:p>
        </p:txBody>
      </p:sp>
      <p:pic>
        <p:nvPicPr>
          <p:cNvPr id="5" name="Content Placeholder 4">
            <a:extLst>
              <a:ext uri="{FF2B5EF4-FFF2-40B4-BE49-F238E27FC236}">
                <a16:creationId xmlns:a16="http://schemas.microsoft.com/office/drawing/2014/main" id="{92751DD1-BD96-4B86-A889-1A67991504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765" y="2160588"/>
            <a:ext cx="5234507" cy="3881437"/>
          </a:xfrm>
        </p:spPr>
      </p:pic>
    </p:spTree>
    <p:extLst>
      <p:ext uri="{BB962C8B-B14F-4D97-AF65-F5344CB8AC3E}">
        <p14:creationId xmlns:p14="http://schemas.microsoft.com/office/powerpoint/2010/main" val="2813983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3E3B77-CAC1-4B83-B548-574EA29B1DDF}"/>
              </a:ext>
            </a:extLst>
          </p:cNvPr>
          <p:cNvSpPr>
            <a:spLocks noGrp="1"/>
          </p:cNvSpPr>
          <p:nvPr>
            <p:ph idx="1"/>
          </p:nvPr>
        </p:nvSpPr>
        <p:spPr>
          <a:xfrm>
            <a:off x="677334" y="0"/>
            <a:ext cx="8596668" cy="6941975"/>
          </a:xfrm>
        </p:spPr>
        <p:txBody>
          <a:bodyPr>
            <a:normAutofit/>
          </a:bodyPr>
          <a:lstStyle/>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In the above screenshot we can see the animation that I have used in the card.</a:t>
            </a:r>
          </a:p>
          <a:p>
            <a:pPr marL="0" indent="0">
              <a:buNone/>
            </a:pPr>
            <a:r>
              <a:rPr lang="en-IN" sz="2400" dirty="0">
                <a:latin typeface="Calibri" panose="020F0502020204030204" pitchFamily="34" charset="0"/>
                <a:cs typeface="Calibri" panose="020F0502020204030204" pitchFamily="34" charset="0"/>
              </a:rPr>
              <a:t>Which include the hover effect and the second is the line effect that is the line is covering each side of the card edges in an clockwise order.</a:t>
            </a: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In order to achieve this animation I have used the pseudo class hover and pseudo class element before.</a:t>
            </a: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To make the lines cover the edges of the card I have used the “@Keyframes” under which I have used various animate name 1,2,3,4 under which I have translate the line on the edges by using the property animation translate.</a:t>
            </a:r>
          </a:p>
          <a:p>
            <a:pPr marL="0" indent="0">
              <a:buNone/>
            </a:pPr>
            <a:r>
              <a:rPr lang="en-IN" sz="24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233743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8375-D747-45C9-A9D2-8C0EC5DD30CF}"/>
              </a:ext>
            </a:extLst>
          </p:cNvPr>
          <p:cNvSpPr>
            <a:spLocks noGrp="1"/>
          </p:cNvSpPr>
          <p:nvPr>
            <p:ph type="title"/>
          </p:nvPr>
        </p:nvSpPr>
        <p:spPr>
          <a:xfrm>
            <a:off x="677334" y="643812"/>
            <a:ext cx="8596668" cy="1286588"/>
          </a:xfrm>
        </p:spPr>
        <p:txBody>
          <a:bodyPr/>
          <a:lstStyle/>
          <a:p>
            <a:r>
              <a:rPr lang="en-IN" dirty="0">
                <a:solidFill>
                  <a:schemeClr val="tx1"/>
                </a:solidFill>
                <a:latin typeface="Bauhaus 93" panose="04030905020B02020C02" pitchFamily="82" charset="0"/>
              </a:rPr>
              <a:t>HTML PART OF THE CODE FOR CARDS</a:t>
            </a:r>
          </a:p>
        </p:txBody>
      </p:sp>
      <p:sp>
        <p:nvSpPr>
          <p:cNvPr id="3" name="Content Placeholder 2">
            <a:extLst>
              <a:ext uri="{FF2B5EF4-FFF2-40B4-BE49-F238E27FC236}">
                <a16:creationId xmlns:a16="http://schemas.microsoft.com/office/drawing/2014/main" id="{2733F890-175E-4EE9-8A37-188B7A179692}"/>
              </a:ext>
            </a:extLst>
          </p:cNvPr>
          <p:cNvSpPr>
            <a:spLocks noGrp="1"/>
          </p:cNvSpPr>
          <p:nvPr>
            <p:ph idx="1"/>
          </p:nvPr>
        </p:nvSpPr>
        <p:spPr>
          <a:xfrm>
            <a:off x="677334" y="1502229"/>
            <a:ext cx="8596668" cy="4539133"/>
          </a:xfrm>
        </p:spPr>
        <p:txBody>
          <a:bodyPr/>
          <a:lstStyle/>
          <a:p>
            <a:pPr marL="0" indent="0">
              <a:buNone/>
            </a:pPr>
            <a:endParaRPr lang="en-IN" dirty="0">
              <a:solidFill>
                <a:schemeClr val="tx1"/>
              </a:solidFill>
            </a:endParaRPr>
          </a:p>
          <a:p>
            <a:pPr marL="0" indent="0">
              <a:buNone/>
            </a:pPr>
            <a:endParaRPr lang="en-IN" dirty="0">
              <a:solidFill>
                <a:schemeClr val="tx1"/>
              </a:solidFill>
            </a:endParaRPr>
          </a:p>
          <a:p>
            <a:pPr marL="0" indent="0">
              <a:buNone/>
            </a:pPr>
            <a:endParaRPr lang="en-IN" dirty="0">
              <a:solidFill>
                <a:schemeClr val="tx1"/>
              </a:solidFill>
            </a:endParaRPr>
          </a:p>
          <a:p>
            <a:r>
              <a:rPr lang="en-US" b="0" dirty="0">
                <a:solidFill>
                  <a:schemeClr val="tx1"/>
                </a:solidFill>
                <a:effectLst/>
                <a:latin typeface="Consolas" panose="020B0609020204030204" pitchFamily="49" charset="0"/>
              </a:rPr>
              <a:t> &lt;div class="card col-lg-4"&gt;</a:t>
            </a:r>
          </a:p>
          <a:p>
            <a:r>
              <a:rPr lang="en-US" b="0" dirty="0">
                <a:solidFill>
                  <a:schemeClr val="tx1"/>
                </a:solidFill>
                <a:effectLst/>
                <a:latin typeface="Consolas" panose="020B0609020204030204" pitchFamily="49" charset="0"/>
              </a:rPr>
              <a:t>        &lt;span&gt;&lt;/span&gt;</a:t>
            </a:r>
          </a:p>
          <a:p>
            <a:r>
              <a:rPr lang="en-US" b="0" dirty="0">
                <a:solidFill>
                  <a:schemeClr val="tx1"/>
                </a:solidFill>
                <a:effectLst/>
                <a:latin typeface="Consolas" panose="020B0609020204030204" pitchFamily="49" charset="0"/>
              </a:rPr>
              <a:t>    &lt;span&gt;&lt;/span&gt;</a:t>
            </a:r>
          </a:p>
          <a:p>
            <a:r>
              <a:rPr lang="en-US" b="0" dirty="0">
                <a:solidFill>
                  <a:schemeClr val="tx1"/>
                </a:solidFill>
                <a:effectLst/>
                <a:latin typeface="Consolas" panose="020B0609020204030204" pitchFamily="49" charset="0"/>
              </a:rPr>
              <a:t>    &lt;span&gt;&lt;/span&gt;</a:t>
            </a:r>
          </a:p>
          <a:p>
            <a:r>
              <a:rPr lang="en-US" b="0" dirty="0">
                <a:solidFill>
                  <a:schemeClr val="tx1"/>
                </a:solidFill>
                <a:effectLst/>
                <a:latin typeface="Consolas" panose="020B0609020204030204" pitchFamily="49" charset="0"/>
              </a:rPr>
              <a:t>    &lt;span&gt;&lt;/span&gt;</a:t>
            </a:r>
          </a:p>
          <a:p>
            <a:r>
              <a:rPr lang="en-US" b="0" dirty="0">
                <a:solidFill>
                  <a:schemeClr val="tx1"/>
                </a:solidFill>
                <a:effectLst/>
                <a:latin typeface="Consolas" panose="020B0609020204030204" pitchFamily="49" charset="0"/>
              </a:rPr>
              <a:t>    &lt;div class="content"&gt;</a:t>
            </a:r>
          </a:p>
          <a:p>
            <a:pPr marL="0" indent="0">
              <a:buNone/>
            </a:pPr>
            <a:endParaRPr lang="en-IN" dirty="0">
              <a:solidFill>
                <a:schemeClr val="tx1"/>
              </a:solidFill>
            </a:endParaRPr>
          </a:p>
        </p:txBody>
      </p:sp>
    </p:spTree>
    <p:extLst>
      <p:ext uri="{BB962C8B-B14F-4D97-AF65-F5344CB8AC3E}">
        <p14:creationId xmlns:p14="http://schemas.microsoft.com/office/powerpoint/2010/main" val="831931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23A79-8A52-4A70-A422-7DD03483B5D0}"/>
              </a:ext>
            </a:extLst>
          </p:cNvPr>
          <p:cNvSpPr>
            <a:spLocks noGrp="1"/>
          </p:cNvSpPr>
          <p:nvPr>
            <p:ph idx="1"/>
          </p:nvPr>
        </p:nvSpPr>
        <p:spPr>
          <a:xfrm>
            <a:off x="677334" y="0"/>
            <a:ext cx="8596668" cy="6857999"/>
          </a:xfrm>
        </p:spPr>
        <p:txBody>
          <a:bodyPr>
            <a:normAutofit fontScale="85000" lnSpcReduction="20000"/>
          </a:bodyPr>
          <a:lstStyle/>
          <a:p>
            <a:r>
              <a:rPr lang="en-IN" b="0" dirty="0">
                <a:solidFill>
                  <a:schemeClr val="tx2"/>
                </a:solidFill>
                <a:effectLst/>
                <a:latin typeface="Consolas" panose="020B0609020204030204" pitchFamily="49" charset="0"/>
              </a:rPr>
              <a:t>.container .card </a:t>
            </a:r>
            <a:r>
              <a:rPr lang="en-IN" b="0" dirty="0" err="1">
                <a:solidFill>
                  <a:schemeClr val="tx2"/>
                </a:solidFill>
                <a:effectLst/>
                <a:latin typeface="Consolas" panose="020B0609020204030204" pitchFamily="49" charset="0"/>
              </a:rPr>
              <a:t>span:nth-child</a:t>
            </a:r>
            <a:r>
              <a:rPr lang="en-IN" b="0" dirty="0">
                <a:solidFill>
                  <a:schemeClr val="tx2"/>
                </a:solidFill>
                <a:effectLst/>
                <a:latin typeface="Consolas" panose="020B0609020204030204" pitchFamily="49" charset="0"/>
              </a:rPr>
              <a:t>(1)</a:t>
            </a:r>
          </a:p>
          <a:p>
            <a:r>
              <a:rPr lang="en-IN" b="0" dirty="0">
                <a:solidFill>
                  <a:schemeClr val="tx2"/>
                </a:solidFill>
                <a:effectLst/>
                <a:latin typeface="Consolas" panose="020B0609020204030204" pitchFamily="49" charset="0"/>
              </a:rPr>
              <a:t>{</a:t>
            </a:r>
          </a:p>
          <a:p>
            <a:r>
              <a:rPr lang="en-IN" b="0" dirty="0">
                <a:solidFill>
                  <a:schemeClr val="tx2"/>
                </a:solidFill>
                <a:effectLst/>
                <a:latin typeface="Consolas" panose="020B0609020204030204" pitchFamily="49" charset="0"/>
              </a:rPr>
              <a:t>position: absolute;</a:t>
            </a:r>
          </a:p>
          <a:p>
            <a:r>
              <a:rPr lang="en-IN" b="0" dirty="0">
                <a:solidFill>
                  <a:schemeClr val="tx2"/>
                </a:solidFill>
                <a:effectLst/>
                <a:latin typeface="Consolas" panose="020B0609020204030204" pitchFamily="49" charset="0"/>
              </a:rPr>
              <a:t>top: 0;</a:t>
            </a:r>
          </a:p>
          <a:p>
            <a:r>
              <a:rPr lang="en-IN" b="0" dirty="0">
                <a:solidFill>
                  <a:schemeClr val="tx2"/>
                </a:solidFill>
                <a:effectLst/>
                <a:latin typeface="Consolas" panose="020B0609020204030204" pitchFamily="49" charset="0"/>
              </a:rPr>
              <a:t>left: 0;</a:t>
            </a:r>
          </a:p>
          <a:p>
            <a:r>
              <a:rPr lang="en-IN" b="0" dirty="0">
                <a:solidFill>
                  <a:schemeClr val="tx2"/>
                </a:solidFill>
                <a:effectLst/>
                <a:latin typeface="Consolas" panose="020B0609020204030204" pitchFamily="49" charset="0"/>
              </a:rPr>
              <a:t>width: 100%;</a:t>
            </a:r>
          </a:p>
          <a:p>
            <a:r>
              <a:rPr lang="en-IN" b="0" dirty="0">
                <a:solidFill>
                  <a:schemeClr val="tx2"/>
                </a:solidFill>
                <a:effectLst/>
                <a:latin typeface="Consolas" panose="020B0609020204030204" pitchFamily="49" charset="0"/>
              </a:rPr>
              <a:t>height: 3px;</a:t>
            </a:r>
          </a:p>
          <a:p>
            <a:r>
              <a:rPr lang="en-IN" b="0" dirty="0">
                <a:solidFill>
                  <a:schemeClr val="tx2"/>
                </a:solidFill>
                <a:effectLst/>
                <a:latin typeface="Consolas" panose="020B0609020204030204" pitchFamily="49" charset="0"/>
              </a:rPr>
              <a:t>background: linear-gradient(to right, transparent,#FF7600);</a:t>
            </a:r>
          </a:p>
          <a:p>
            <a:r>
              <a:rPr lang="en-IN" b="0" dirty="0">
                <a:solidFill>
                  <a:schemeClr val="tx2"/>
                </a:solidFill>
                <a:effectLst/>
                <a:latin typeface="Consolas" panose="020B0609020204030204" pitchFamily="49" charset="0"/>
              </a:rPr>
              <a:t>animation: animate1 2s linear infinite;</a:t>
            </a:r>
          </a:p>
          <a:p>
            <a:br>
              <a:rPr lang="en-IN" b="0" dirty="0">
                <a:solidFill>
                  <a:schemeClr val="tx2"/>
                </a:solidFill>
                <a:effectLst/>
                <a:latin typeface="Consolas" panose="020B0609020204030204" pitchFamily="49" charset="0"/>
              </a:rPr>
            </a:br>
            <a:r>
              <a:rPr lang="en-IN" b="0" dirty="0">
                <a:solidFill>
                  <a:schemeClr val="tx2"/>
                </a:solidFill>
                <a:effectLst/>
                <a:latin typeface="Consolas" panose="020B0609020204030204" pitchFamily="49" charset="0"/>
              </a:rPr>
              <a:t>}</a:t>
            </a:r>
          </a:p>
          <a:p>
            <a:br>
              <a:rPr lang="en-IN" b="0" dirty="0">
                <a:solidFill>
                  <a:schemeClr val="tx2"/>
                </a:solidFill>
                <a:effectLst/>
                <a:latin typeface="Consolas" panose="020B0609020204030204" pitchFamily="49" charset="0"/>
              </a:rPr>
            </a:br>
            <a:r>
              <a:rPr lang="en-IN" b="0" dirty="0">
                <a:solidFill>
                  <a:schemeClr val="tx2"/>
                </a:solidFill>
                <a:effectLst/>
                <a:latin typeface="Consolas" panose="020B0609020204030204" pitchFamily="49" charset="0"/>
              </a:rPr>
              <a:t>@keyframes animate1</a:t>
            </a:r>
          </a:p>
          <a:p>
            <a:r>
              <a:rPr lang="en-IN" b="0" dirty="0">
                <a:solidFill>
                  <a:schemeClr val="tx2"/>
                </a:solidFill>
                <a:effectLst/>
                <a:latin typeface="Consolas" panose="020B0609020204030204" pitchFamily="49" charset="0"/>
              </a:rPr>
              <a:t>{</a:t>
            </a:r>
          </a:p>
          <a:p>
            <a:r>
              <a:rPr lang="en-IN" b="0" dirty="0">
                <a:solidFill>
                  <a:schemeClr val="tx2"/>
                </a:solidFill>
                <a:effectLst/>
                <a:latin typeface="Consolas" panose="020B0609020204030204" pitchFamily="49" charset="0"/>
              </a:rPr>
              <a:t>    0%{</a:t>
            </a:r>
          </a:p>
          <a:p>
            <a:r>
              <a:rPr lang="en-IN" b="0" dirty="0">
                <a:solidFill>
                  <a:schemeClr val="tx2"/>
                </a:solidFill>
                <a:effectLst/>
                <a:latin typeface="Consolas" panose="020B0609020204030204" pitchFamily="49" charset="0"/>
              </a:rPr>
              <a:t>        transform: </a:t>
            </a:r>
            <a:r>
              <a:rPr lang="en-IN" b="0" dirty="0" err="1">
                <a:solidFill>
                  <a:schemeClr val="tx2"/>
                </a:solidFill>
                <a:effectLst/>
                <a:latin typeface="Consolas" panose="020B0609020204030204" pitchFamily="49" charset="0"/>
              </a:rPr>
              <a:t>translateX</a:t>
            </a:r>
            <a:r>
              <a:rPr lang="en-IN" b="0" dirty="0">
                <a:solidFill>
                  <a:schemeClr val="tx2"/>
                </a:solidFill>
                <a:effectLst/>
                <a:latin typeface="Consolas" panose="020B0609020204030204" pitchFamily="49" charset="0"/>
              </a:rPr>
              <a:t>(-100%);</a:t>
            </a:r>
          </a:p>
          <a:p>
            <a:r>
              <a:rPr lang="en-IN" b="0" dirty="0">
                <a:solidFill>
                  <a:schemeClr val="tx2"/>
                </a:solidFill>
                <a:effectLst/>
                <a:latin typeface="Consolas" panose="020B0609020204030204" pitchFamily="49" charset="0"/>
              </a:rPr>
              <a:t>    }</a:t>
            </a:r>
          </a:p>
          <a:p>
            <a:r>
              <a:rPr lang="en-IN" b="0" dirty="0">
                <a:solidFill>
                  <a:schemeClr val="tx2"/>
                </a:solidFill>
                <a:effectLst/>
                <a:latin typeface="Consolas" panose="020B0609020204030204" pitchFamily="49" charset="0"/>
              </a:rPr>
              <a:t>    100%{</a:t>
            </a:r>
          </a:p>
          <a:p>
            <a:r>
              <a:rPr lang="en-IN" b="0" dirty="0">
                <a:solidFill>
                  <a:schemeClr val="tx2"/>
                </a:solidFill>
                <a:effectLst/>
                <a:latin typeface="Consolas" panose="020B0609020204030204" pitchFamily="49" charset="0"/>
              </a:rPr>
              <a:t>        transform: </a:t>
            </a:r>
            <a:r>
              <a:rPr lang="en-IN" b="0" dirty="0" err="1">
                <a:solidFill>
                  <a:schemeClr val="tx2"/>
                </a:solidFill>
                <a:effectLst/>
                <a:latin typeface="Consolas" panose="020B0609020204030204" pitchFamily="49" charset="0"/>
              </a:rPr>
              <a:t>translateX</a:t>
            </a:r>
            <a:r>
              <a:rPr lang="en-IN" b="0" dirty="0">
                <a:solidFill>
                  <a:schemeClr val="tx2"/>
                </a:solidFill>
                <a:effectLst/>
                <a:latin typeface="Consolas" panose="020B0609020204030204" pitchFamily="49" charset="0"/>
              </a:rPr>
              <a:t>(100%);</a:t>
            </a:r>
          </a:p>
          <a:p>
            <a:r>
              <a:rPr lang="en-IN" b="0" dirty="0">
                <a:solidFill>
                  <a:schemeClr val="tx2"/>
                </a:solidFill>
                <a:effectLst/>
                <a:latin typeface="Consolas" panose="020B0609020204030204" pitchFamily="49" charset="0"/>
              </a:rPr>
              <a:t>    }</a:t>
            </a:r>
          </a:p>
          <a:p>
            <a:r>
              <a:rPr lang="en-IN" b="0" dirty="0">
                <a:solidFill>
                  <a:schemeClr val="tx2"/>
                </a:solidFill>
                <a:effectLst/>
                <a:latin typeface="Consolas" panose="020B0609020204030204" pitchFamily="49" charset="0"/>
              </a:rPr>
              <a:t>}</a:t>
            </a:r>
          </a:p>
          <a:p>
            <a:br>
              <a:rPr lang="en-IN" b="0" dirty="0">
                <a:solidFill>
                  <a:schemeClr val="tx2"/>
                </a:solidFill>
                <a:effectLst/>
                <a:latin typeface="Consolas" panose="020B0609020204030204" pitchFamily="49" charset="0"/>
              </a:rPr>
            </a:br>
            <a:endParaRPr lang="en-IN" b="0" dirty="0">
              <a:solidFill>
                <a:schemeClr val="tx2"/>
              </a:solidFill>
              <a:effectLst/>
              <a:latin typeface="Consolas" panose="020B0609020204030204" pitchFamily="49" charset="0"/>
            </a:endParaRPr>
          </a:p>
          <a:p>
            <a:pPr marL="0" indent="0">
              <a:buNone/>
            </a:pPr>
            <a:endParaRPr lang="en-IN" dirty="0"/>
          </a:p>
        </p:txBody>
      </p:sp>
    </p:spTree>
    <p:extLst>
      <p:ext uri="{BB962C8B-B14F-4D97-AF65-F5344CB8AC3E}">
        <p14:creationId xmlns:p14="http://schemas.microsoft.com/office/powerpoint/2010/main" val="545748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726B-9D3F-4655-BD68-1CA340E1E577}"/>
              </a:ext>
            </a:extLst>
          </p:cNvPr>
          <p:cNvSpPr>
            <a:spLocks noGrp="1"/>
          </p:cNvSpPr>
          <p:nvPr>
            <p:ph type="title"/>
          </p:nvPr>
        </p:nvSpPr>
        <p:spPr/>
        <p:txBody>
          <a:bodyPr>
            <a:normAutofit/>
          </a:bodyPr>
          <a:lstStyle/>
          <a:p>
            <a:pPr algn="ctr"/>
            <a:r>
              <a:rPr lang="en-IN" sz="4000" dirty="0">
                <a:solidFill>
                  <a:schemeClr val="tx1"/>
                </a:solidFill>
                <a:latin typeface="Bauhaus 93" panose="04030905020B02020C02" pitchFamily="82" charset="0"/>
              </a:rPr>
              <a:t>BUTTONS</a:t>
            </a:r>
          </a:p>
        </p:txBody>
      </p:sp>
      <p:pic>
        <p:nvPicPr>
          <p:cNvPr id="5" name="Content Placeholder 4">
            <a:extLst>
              <a:ext uri="{FF2B5EF4-FFF2-40B4-BE49-F238E27FC236}">
                <a16:creationId xmlns:a16="http://schemas.microsoft.com/office/drawing/2014/main" id="{35A26558-17FE-4221-B84B-07A6334AF6E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71191" y="2715208"/>
            <a:ext cx="5057193" cy="2403908"/>
          </a:xfrm>
        </p:spPr>
      </p:pic>
    </p:spTree>
    <p:extLst>
      <p:ext uri="{BB962C8B-B14F-4D97-AF65-F5344CB8AC3E}">
        <p14:creationId xmlns:p14="http://schemas.microsoft.com/office/powerpoint/2010/main" val="2266022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818030-3A9D-40F1-8E45-C51E0636F193}"/>
              </a:ext>
            </a:extLst>
          </p:cNvPr>
          <p:cNvSpPr>
            <a:spLocks noGrp="1"/>
          </p:cNvSpPr>
          <p:nvPr>
            <p:ph type="title"/>
          </p:nvPr>
        </p:nvSpPr>
        <p:spPr/>
        <p:txBody>
          <a:bodyPr>
            <a:normAutofit/>
          </a:bodyPr>
          <a:lstStyle/>
          <a:p>
            <a:pPr algn="ctr"/>
            <a:r>
              <a:rPr lang="en-IN" sz="4000" dirty="0">
                <a:latin typeface="Bauhaus 93" panose="04030905020B02020C02" pitchFamily="82" charset="0"/>
              </a:rPr>
              <a:t> </a:t>
            </a:r>
            <a:r>
              <a:rPr lang="en-IN" sz="4000" dirty="0">
                <a:solidFill>
                  <a:schemeClr val="tx1"/>
                </a:solidFill>
                <a:latin typeface="Bauhaus 93" panose="04030905020B02020C02" pitchFamily="82" charset="0"/>
              </a:rPr>
              <a:t>BUTTONS</a:t>
            </a:r>
            <a:endParaRPr lang="en-IN" sz="4000" dirty="0">
              <a:latin typeface="Bauhaus 93" panose="04030905020B02020C02" pitchFamily="82" charset="0"/>
            </a:endParaRPr>
          </a:p>
        </p:txBody>
      </p:sp>
      <p:sp>
        <p:nvSpPr>
          <p:cNvPr id="4" name="Content Placeholder 3">
            <a:extLst>
              <a:ext uri="{FF2B5EF4-FFF2-40B4-BE49-F238E27FC236}">
                <a16:creationId xmlns:a16="http://schemas.microsoft.com/office/drawing/2014/main" id="{05A2E87F-7433-4C6F-AC39-2180A0899B7E}"/>
              </a:ext>
            </a:extLst>
          </p:cNvPr>
          <p:cNvSpPr>
            <a:spLocks noGrp="1"/>
          </p:cNvSpPr>
          <p:nvPr>
            <p:ph idx="1"/>
          </p:nvPr>
        </p:nvSpPr>
        <p:spPr/>
        <p:txBody>
          <a:bodyPr>
            <a:normAutofit/>
          </a:bodyPr>
          <a:lstStyle/>
          <a:p>
            <a:pPr marL="0" indent="0">
              <a:buNone/>
            </a:pPr>
            <a:r>
              <a:rPr lang="en-IN" sz="2400" dirty="0">
                <a:latin typeface="Calibri" panose="020F0502020204030204" pitchFamily="34" charset="0"/>
                <a:cs typeface="Calibri" panose="020F0502020204030204" pitchFamily="34" charset="0"/>
              </a:rPr>
              <a:t>For the button animation I have used the pseudo class “hover” and pseudo class element “before”. To animate the button I have used the  property “clip-path” and under which I have used the values for the polygon under which I have specified the various aspects of the polygon.</a:t>
            </a:r>
          </a:p>
        </p:txBody>
      </p:sp>
    </p:spTree>
    <p:extLst>
      <p:ext uri="{BB962C8B-B14F-4D97-AF65-F5344CB8AC3E}">
        <p14:creationId xmlns:p14="http://schemas.microsoft.com/office/powerpoint/2010/main" val="1838284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2AF8-4E0F-4003-8FD5-8AC78F87334D}"/>
              </a:ext>
            </a:extLst>
          </p:cNvPr>
          <p:cNvSpPr>
            <a:spLocks noGrp="1"/>
          </p:cNvSpPr>
          <p:nvPr>
            <p:ph type="title"/>
          </p:nvPr>
        </p:nvSpPr>
        <p:spPr/>
        <p:txBody>
          <a:bodyPr>
            <a:normAutofit/>
          </a:bodyPr>
          <a:lstStyle/>
          <a:p>
            <a:pPr algn="ctr"/>
            <a:r>
              <a:rPr lang="en-IN" sz="4400" dirty="0">
                <a:solidFill>
                  <a:schemeClr val="tx1"/>
                </a:solidFill>
                <a:latin typeface="Bauhaus 93" panose="04030905020B02020C02" pitchFamily="82" charset="0"/>
              </a:rPr>
              <a:t>SYMPTOMS</a:t>
            </a:r>
          </a:p>
        </p:txBody>
      </p:sp>
      <p:pic>
        <p:nvPicPr>
          <p:cNvPr id="5" name="Content Placeholder 4">
            <a:extLst>
              <a:ext uri="{FF2B5EF4-FFF2-40B4-BE49-F238E27FC236}">
                <a16:creationId xmlns:a16="http://schemas.microsoft.com/office/drawing/2014/main" id="{06EFD27A-C21A-4609-AA78-49A41CE043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9027" y="1930400"/>
            <a:ext cx="5565332" cy="4022661"/>
          </a:xfrm>
        </p:spPr>
      </p:pic>
    </p:spTree>
    <p:extLst>
      <p:ext uri="{BB962C8B-B14F-4D97-AF65-F5344CB8AC3E}">
        <p14:creationId xmlns:p14="http://schemas.microsoft.com/office/powerpoint/2010/main" val="4188249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2E7C30-85EB-43E8-9B26-67EBB3CA0FC8}"/>
              </a:ext>
            </a:extLst>
          </p:cNvPr>
          <p:cNvSpPr>
            <a:spLocks noGrp="1"/>
          </p:cNvSpPr>
          <p:nvPr>
            <p:ph idx="1"/>
          </p:nvPr>
        </p:nvSpPr>
        <p:spPr>
          <a:xfrm>
            <a:off x="677863" y="0"/>
            <a:ext cx="8596312" cy="6774024"/>
          </a:xfrm>
        </p:spPr>
        <p:txBody>
          <a:bodyPr>
            <a:normAutofit/>
          </a:bodyPr>
          <a:lstStyle/>
          <a:p>
            <a:pPr marL="0" indent="0" algn="ctr">
              <a:buNone/>
            </a:pPr>
            <a:r>
              <a:rPr lang="en-IN" sz="4400" dirty="0">
                <a:latin typeface="Bauhaus 93" panose="04030905020B02020C02" pitchFamily="82" charset="0"/>
              </a:rPr>
              <a:t>OBJECTIVE</a:t>
            </a:r>
          </a:p>
          <a:p>
            <a:pPr marL="0" indent="0">
              <a:buNone/>
            </a:pPr>
            <a:endParaRPr lang="en-IN" sz="2400" dirty="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To prepare a website which provides us the live stats of the</a:t>
            </a:r>
          </a:p>
          <a:p>
            <a:pPr marL="0" indent="0">
              <a:buNone/>
            </a:pPr>
            <a:r>
              <a:rPr lang="en-IN" sz="2400" dirty="0">
                <a:latin typeface="Calibri" panose="020F0502020204030204" pitchFamily="34" charset="0"/>
                <a:cs typeface="Calibri" panose="020F0502020204030204" pitchFamily="34" charset="0"/>
              </a:rPr>
              <a:t>Total number of cases, total cases and the total deaths.</a:t>
            </a: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Also it provides us the Information that how to get ourself </a:t>
            </a:r>
          </a:p>
          <a:p>
            <a:pPr marL="0" indent="0">
              <a:buNone/>
            </a:pPr>
            <a:r>
              <a:rPr lang="en-IN" sz="2400" dirty="0">
                <a:latin typeface="Calibri" panose="020F0502020204030204" pitchFamily="34" charset="0"/>
                <a:cs typeface="Calibri" panose="020F0502020204030204" pitchFamily="34" charset="0"/>
              </a:rPr>
              <a:t>Protected from covid. And get ourself registered for the </a:t>
            </a:r>
          </a:p>
          <a:p>
            <a:pPr marL="0" indent="0">
              <a:buNone/>
            </a:pPr>
            <a:r>
              <a:rPr lang="en-IN" sz="2400" dirty="0">
                <a:latin typeface="Calibri" panose="020F0502020204030204" pitchFamily="34" charset="0"/>
                <a:cs typeface="Calibri" panose="020F0502020204030204" pitchFamily="34" charset="0"/>
              </a:rPr>
              <a:t>Vaccination.</a:t>
            </a:r>
          </a:p>
          <a:p>
            <a:endParaRPr lang="en-IN" sz="4400" dirty="0">
              <a:latin typeface="Bauhaus 93" panose="04030905020B02020C02" pitchFamily="82" charset="0"/>
            </a:endParaRPr>
          </a:p>
          <a:p>
            <a:endParaRPr lang="en-IN" sz="4400" dirty="0">
              <a:latin typeface="Bauhaus 93" panose="04030905020B02020C02" pitchFamily="82" charset="0"/>
            </a:endParaRPr>
          </a:p>
        </p:txBody>
      </p:sp>
    </p:spTree>
    <p:extLst>
      <p:ext uri="{BB962C8B-B14F-4D97-AF65-F5344CB8AC3E}">
        <p14:creationId xmlns:p14="http://schemas.microsoft.com/office/powerpoint/2010/main" val="4204246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391F3-E293-4865-90A8-6D8215DE730E}"/>
              </a:ext>
            </a:extLst>
          </p:cNvPr>
          <p:cNvSpPr>
            <a:spLocks noGrp="1"/>
          </p:cNvSpPr>
          <p:nvPr>
            <p:ph idx="1"/>
          </p:nvPr>
        </p:nvSpPr>
        <p:spPr>
          <a:xfrm>
            <a:off x="677334" y="0"/>
            <a:ext cx="8596668" cy="6857999"/>
          </a:xfrm>
        </p:spPr>
        <p:txBody>
          <a:bodyPr>
            <a:normAutofit/>
          </a:bodyPr>
          <a:lstStyle/>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For the symptoms section I have used an animated image</a:t>
            </a:r>
          </a:p>
          <a:p>
            <a:pPr marL="0" indent="0">
              <a:buNone/>
            </a:pPr>
            <a:r>
              <a:rPr lang="en-IN" sz="2400" dirty="0">
                <a:latin typeface="Calibri" panose="020F0502020204030204" pitchFamily="34" charset="0"/>
                <a:cs typeface="Calibri" panose="020F0502020204030204" pitchFamily="34" charset="0"/>
              </a:rPr>
              <a:t>Which shows us the symptoms of the covid19.</a:t>
            </a:r>
          </a:p>
          <a:p>
            <a:pPr marL="0" indent="0">
              <a:buNone/>
            </a:pPr>
            <a:r>
              <a:rPr lang="en-IN" sz="2400" dirty="0">
                <a:latin typeface="Calibri" panose="020F0502020204030204" pitchFamily="34" charset="0"/>
                <a:cs typeface="Calibri" panose="020F0502020204030204" pitchFamily="34" charset="0"/>
              </a:rPr>
              <a:t>And have designed the text and the image to occupy side</a:t>
            </a:r>
          </a:p>
          <a:p>
            <a:pPr marL="0" indent="0">
              <a:buNone/>
            </a:pPr>
            <a:r>
              <a:rPr lang="en-IN" sz="2400" dirty="0">
                <a:latin typeface="Calibri" panose="020F0502020204030204" pitchFamily="34" charset="0"/>
                <a:cs typeface="Calibri" panose="020F0502020204030204" pitchFamily="34" charset="0"/>
              </a:rPr>
              <a:t>By side space with help of the class “rows ” and “col-lg-6”.</a:t>
            </a: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At last I Have used the tag &lt;footer&gt; to create the footer of the website.</a:t>
            </a:r>
          </a:p>
          <a:p>
            <a:pPr marL="0" indent="0">
              <a:buNone/>
            </a:pPr>
            <a:r>
              <a:rPr lang="en-IN" sz="2400" dirty="0">
                <a:latin typeface="Calibri" panose="020F0502020204030204" pitchFamily="34" charset="0"/>
                <a:cs typeface="Calibri" panose="020F0502020204030204" pitchFamily="34" charset="0"/>
              </a:rPr>
              <a:t>And to add various symbols I have used the </a:t>
            </a:r>
            <a:r>
              <a:rPr lang="en-IN" sz="2400" dirty="0" err="1">
                <a:latin typeface="Calibri" panose="020F0502020204030204" pitchFamily="34" charset="0"/>
                <a:cs typeface="Calibri" panose="020F0502020204030204" pitchFamily="34" charset="0"/>
              </a:rPr>
              <a:t>fontawesome</a:t>
            </a:r>
            <a:r>
              <a:rPr lang="en-IN"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97571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1D2B-A674-4303-B39B-C7392BC7AE9D}"/>
              </a:ext>
            </a:extLst>
          </p:cNvPr>
          <p:cNvSpPr>
            <a:spLocks noGrp="1"/>
          </p:cNvSpPr>
          <p:nvPr>
            <p:ph type="title"/>
          </p:nvPr>
        </p:nvSpPr>
        <p:spPr/>
        <p:txBody>
          <a:bodyPr>
            <a:normAutofit/>
          </a:bodyPr>
          <a:lstStyle/>
          <a:p>
            <a:pPr algn="ctr"/>
            <a:r>
              <a:rPr lang="en-IN" sz="4400" dirty="0">
                <a:solidFill>
                  <a:schemeClr val="tx1"/>
                </a:solidFill>
                <a:latin typeface="Bauhaus 93" panose="04030905020B02020C02" pitchFamily="82" charset="0"/>
              </a:rPr>
              <a:t>conclusion</a:t>
            </a:r>
          </a:p>
        </p:txBody>
      </p:sp>
      <p:sp>
        <p:nvSpPr>
          <p:cNvPr id="3" name="Content Placeholder 2">
            <a:extLst>
              <a:ext uri="{FF2B5EF4-FFF2-40B4-BE49-F238E27FC236}">
                <a16:creationId xmlns:a16="http://schemas.microsoft.com/office/drawing/2014/main" id="{4BB55A27-CFC5-49D4-80AB-2A67DD110920}"/>
              </a:ext>
            </a:extLst>
          </p:cNvPr>
          <p:cNvSpPr>
            <a:spLocks noGrp="1"/>
          </p:cNvSpPr>
          <p:nvPr>
            <p:ph idx="1"/>
          </p:nvPr>
        </p:nvSpPr>
        <p:spPr/>
        <p:txBody>
          <a:bodyPr>
            <a:normAutofit/>
          </a:bodyPr>
          <a:lstStyle/>
          <a:p>
            <a:pPr marL="0" indent="0">
              <a:buNone/>
            </a:pPr>
            <a:r>
              <a:rPr lang="en-IN" sz="2400" dirty="0">
                <a:latin typeface="Calibri" panose="020F0502020204030204" pitchFamily="34" charset="0"/>
                <a:cs typeface="Calibri" panose="020F0502020204030204" pitchFamily="34" charset="0"/>
              </a:rPr>
              <a:t>The conclusion of doing this project is  that to let the people to know covid 19 live stats.</a:t>
            </a:r>
          </a:p>
          <a:p>
            <a:pPr marL="0" indent="0">
              <a:buNone/>
            </a:pPr>
            <a:r>
              <a:rPr lang="en-IN" sz="2400" dirty="0">
                <a:latin typeface="Calibri" panose="020F0502020204030204" pitchFamily="34" charset="0"/>
                <a:cs typeface="Calibri" panose="020F0502020204030204" pitchFamily="34" charset="0"/>
              </a:rPr>
              <a:t>And to also inform that how they can protect  them and </a:t>
            </a:r>
          </a:p>
          <a:p>
            <a:pPr marL="0" indent="0">
              <a:buNone/>
            </a:pPr>
            <a:r>
              <a:rPr lang="en-IN" sz="2400" dirty="0">
                <a:latin typeface="Calibri" panose="020F0502020204030204" pitchFamily="34" charset="0"/>
                <a:cs typeface="Calibri" panose="020F0502020204030204" pitchFamily="34" charset="0"/>
              </a:rPr>
              <a:t>To get themselves registered for vaccination on the Co-Win app.</a:t>
            </a:r>
          </a:p>
          <a:p>
            <a:pPr marL="0" indent="0">
              <a:buNone/>
            </a:pPr>
            <a:endParaRPr lang="en-IN" sz="2400" dirty="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2424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37AD-AD6B-4652-9751-F392DCAE3B3D}"/>
              </a:ext>
            </a:extLst>
          </p:cNvPr>
          <p:cNvSpPr>
            <a:spLocks noGrp="1"/>
          </p:cNvSpPr>
          <p:nvPr>
            <p:ph type="title"/>
          </p:nvPr>
        </p:nvSpPr>
        <p:spPr/>
        <p:txBody>
          <a:bodyPr>
            <a:normAutofit/>
          </a:bodyPr>
          <a:lstStyle/>
          <a:p>
            <a:pPr algn="ctr"/>
            <a:r>
              <a:rPr lang="en-IN" sz="4400" dirty="0">
                <a:solidFill>
                  <a:schemeClr val="tx1"/>
                </a:solidFill>
                <a:latin typeface="Bauhaus 93" panose="04030905020B02020C02" pitchFamily="82" charset="0"/>
              </a:rPr>
              <a:t>Bibliography</a:t>
            </a:r>
          </a:p>
        </p:txBody>
      </p:sp>
      <p:sp>
        <p:nvSpPr>
          <p:cNvPr id="3" name="Content Placeholder 2">
            <a:extLst>
              <a:ext uri="{FF2B5EF4-FFF2-40B4-BE49-F238E27FC236}">
                <a16:creationId xmlns:a16="http://schemas.microsoft.com/office/drawing/2014/main" id="{31106621-2C99-4043-9B75-E6F9A5DFDC3F}"/>
              </a:ext>
            </a:extLst>
          </p:cNvPr>
          <p:cNvSpPr>
            <a:spLocks noGrp="1"/>
          </p:cNvSpPr>
          <p:nvPr>
            <p:ph idx="1"/>
          </p:nvPr>
        </p:nvSpPr>
        <p:spPr/>
        <p:txBody>
          <a:bodyPr>
            <a:normAutofit/>
          </a:bodyPr>
          <a:lstStyle/>
          <a:p>
            <a:pPr marL="457200" indent="-457200">
              <a:buAutoNum type="arabicParenR"/>
            </a:pPr>
            <a:r>
              <a:rPr lang="en-IN" sz="2400" dirty="0">
                <a:latin typeface="Calibri" panose="020F0502020204030204" pitchFamily="34" charset="0"/>
                <a:cs typeface="Calibri" panose="020F0502020204030204" pitchFamily="34" charset="0"/>
              </a:rPr>
              <a:t>The complete web development bootcamp Udemy</a:t>
            </a:r>
          </a:p>
          <a:p>
            <a:pPr marL="457200" indent="-457200">
              <a:buAutoNum type="arabicParenR"/>
            </a:pPr>
            <a:r>
              <a:rPr lang="en-IN" sz="2400" dirty="0">
                <a:latin typeface="Calibri" panose="020F0502020204030204" pitchFamily="34" charset="0"/>
                <a:cs typeface="Calibri" panose="020F0502020204030204" pitchFamily="34" charset="0"/>
              </a:rPr>
              <a:t>MDN documentations.</a:t>
            </a:r>
          </a:p>
          <a:p>
            <a:pPr marL="457200" indent="-457200">
              <a:buAutoNum type="arabicParenR"/>
            </a:pPr>
            <a:r>
              <a:rPr lang="en-IN" sz="2400" dirty="0">
                <a:latin typeface="Calibri" panose="020F0502020204030204" pitchFamily="34" charset="0"/>
                <a:cs typeface="Calibri" panose="020F0502020204030204" pitchFamily="34" charset="0"/>
              </a:rPr>
              <a:t>Bootstraps documentations</a:t>
            </a:r>
          </a:p>
          <a:p>
            <a:pPr marL="457200" indent="-457200">
              <a:buAutoNum type="arabicParenR"/>
            </a:pPr>
            <a:r>
              <a:rPr lang="en-IN" sz="2400" dirty="0">
                <a:latin typeface="Calibri" panose="020F0502020204030204" pitchFamily="34" charset="0"/>
                <a:cs typeface="Calibri" panose="020F0502020204030204" pitchFamily="34" charset="0"/>
              </a:rPr>
              <a:t>Font awesome</a:t>
            </a:r>
          </a:p>
          <a:p>
            <a:pPr marL="457200" indent="-457200">
              <a:buAutoNum type="arabicParenR"/>
            </a:pPr>
            <a:r>
              <a:rPr lang="en-IN" sz="2400" dirty="0">
                <a:latin typeface="Calibri" panose="020F0502020204030204" pitchFamily="34" charset="0"/>
                <a:cs typeface="Calibri" panose="020F0502020204030204" pitchFamily="34" charset="0"/>
              </a:rPr>
              <a:t>Google Fonts</a:t>
            </a:r>
          </a:p>
          <a:p>
            <a:pPr marL="457200" indent="-457200">
              <a:buAutoNum type="arabicParenR"/>
            </a:pPr>
            <a:r>
              <a:rPr lang="en-IN" sz="2400" dirty="0" err="1">
                <a:latin typeface="Calibri" panose="020F0502020204030204" pitchFamily="34" charset="0"/>
                <a:cs typeface="Calibri" panose="020F0502020204030204" pitchFamily="34" charset="0"/>
              </a:rPr>
              <a:t>AppBewry</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1535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41F3-B72C-4DE1-A47B-18A2A6C8769A}"/>
              </a:ext>
            </a:extLst>
          </p:cNvPr>
          <p:cNvSpPr>
            <a:spLocks noGrp="1"/>
          </p:cNvSpPr>
          <p:nvPr>
            <p:ph type="title"/>
          </p:nvPr>
        </p:nvSpPr>
        <p:spPr>
          <a:xfrm>
            <a:off x="677334" y="606490"/>
            <a:ext cx="8596668" cy="1323910"/>
          </a:xfrm>
        </p:spPr>
        <p:txBody>
          <a:bodyPr>
            <a:normAutofit/>
          </a:bodyPr>
          <a:lstStyle/>
          <a:p>
            <a:pPr algn="ctr"/>
            <a:r>
              <a:rPr lang="en-IN" dirty="0">
                <a:solidFill>
                  <a:schemeClr val="tx1"/>
                </a:solidFill>
                <a:latin typeface="Bauhaus 93" panose="04030905020B02020C02" pitchFamily="82" charset="0"/>
              </a:rPr>
              <a:t>    THE TRAINING PROGRAM</a:t>
            </a:r>
          </a:p>
        </p:txBody>
      </p:sp>
      <p:sp>
        <p:nvSpPr>
          <p:cNvPr id="3" name="Content Placeholder 2">
            <a:extLst>
              <a:ext uri="{FF2B5EF4-FFF2-40B4-BE49-F238E27FC236}">
                <a16:creationId xmlns:a16="http://schemas.microsoft.com/office/drawing/2014/main" id="{EDD3BC3F-67E8-4EAE-BD02-5B17E353F9E8}"/>
              </a:ext>
            </a:extLst>
          </p:cNvPr>
          <p:cNvSpPr>
            <a:spLocks noGrp="1"/>
          </p:cNvSpPr>
          <p:nvPr>
            <p:ph idx="1"/>
          </p:nvPr>
        </p:nvSpPr>
        <p:spPr>
          <a:xfrm>
            <a:off x="677334" y="1930400"/>
            <a:ext cx="8596668" cy="4255795"/>
          </a:xfrm>
        </p:spPr>
        <p:txBody>
          <a:bodyPr>
            <a:normAutofit/>
          </a:bodyPr>
          <a:lstStyle/>
          <a:p>
            <a:r>
              <a:rPr lang="en-IN" sz="2400" dirty="0">
                <a:solidFill>
                  <a:schemeClr val="tx1"/>
                </a:solidFill>
              </a:rPr>
              <a:t>For the training I choose the online platform UDEMY.</a:t>
            </a:r>
          </a:p>
          <a:p>
            <a:r>
              <a:rPr lang="en-IN" sz="2400" dirty="0">
                <a:solidFill>
                  <a:schemeClr val="tx1"/>
                </a:solidFill>
              </a:rPr>
              <a:t>The course that I selected for my training was </a:t>
            </a:r>
          </a:p>
          <a:p>
            <a:r>
              <a:rPr lang="en-IN" sz="2400" dirty="0">
                <a:solidFill>
                  <a:schemeClr val="tx1"/>
                </a:solidFill>
              </a:rPr>
              <a:t>“The Complete web development Bootcamp ”</a:t>
            </a:r>
          </a:p>
          <a:p>
            <a:r>
              <a:rPr lang="en-IN" sz="2400" dirty="0">
                <a:solidFill>
                  <a:schemeClr val="tx1"/>
                </a:solidFill>
              </a:rPr>
              <a:t>BY:-  DR. Angela Yu.</a:t>
            </a:r>
          </a:p>
          <a:p>
            <a:r>
              <a:rPr lang="en-IN" sz="2400" dirty="0">
                <a:solidFill>
                  <a:schemeClr val="tx1"/>
                </a:solidFill>
              </a:rPr>
              <a:t>The duration of the course is 53.5 hours .</a:t>
            </a:r>
          </a:p>
        </p:txBody>
      </p:sp>
    </p:spTree>
    <p:extLst>
      <p:ext uri="{BB962C8B-B14F-4D97-AF65-F5344CB8AC3E}">
        <p14:creationId xmlns:p14="http://schemas.microsoft.com/office/powerpoint/2010/main" val="4047804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6247-FE5A-4BB1-A448-8FD76D029270}"/>
              </a:ext>
            </a:extLst>
          </p:cNvPr>
          <p:cNvSpPr>
            <a:spLocks noGrp="1"/>
          </p:cNvSpPr>
          <p:nvPr>
            <p:ph type="title"/>
          </p:nvPr>
        </p:nvSpPr>
        <p:spPr/>
        <p:txBody>
          <a:bodyPr/>
          <a:lstStyle/>
          <a:p>
            <a:r>
              <a:rPr lang="en-IN" dirty="0">
                <a:solidFill>
                  <a:schemeClr val="tx1"/>
                </a:solidFill>
                <a:latin typeface="Bauhaus 93" panose="04030905020B02020C02" pitchFamily="82" charset="0"/>
              </a:rPr>
              <a:t>  THE LANGUAGES USED IN THE PROJECT</a:t>
            </a:r>
          </a:p>
        </p:txBody>
      </p:sp>
      <p:graphicFrame>
        <p:nvGraphicFramePr>
          <p:cNvPr id="6" name="Content Placeholder 5">
            <a:extLst>
              <a:ext uri="{FF2B5EF4-FFF2-40B4-BE49-F238E27FC236}">
                <a16:creationId xmlns:a16="http://schemas.microsoft.com/office/drawing/2014/main" id="{F00B69B4-83C1-45E4-808A-36330DBAA6FE}"/>
              </a:ext>
            </a:extLst>
          </p:cNvPr>
          <p:cNvGraphicFramePr>
            <a:graphicFrameLocks noGrp="1"/>
          </p:cNvGraphicFramePr>
          <p:nvPr>
            <p:ph idx="1"/>
            <p:extLst>
              <p:ext uri="{D42A27DB-BD31-4B8C-83A1-F6EECF244321}">
                <p14:modId xmlns:p14="http://schemas.microsoft.com/office/powerpoint/2010/main" val="2177105685"/>
              </p:ext>
            </p:extLst>
          </p:nvPr>
        </p:nvGraphicFramePr>
        <p:xfrm>
          <a:off x="677863" y="2160588"/>
          <a:ext cx="8596312" cy="38814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4868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0D0F-BB10-472B-865E-5437CC9FCB58}"/>
              </a:ext>
            </a:extLst>
          </p:cNvPr>
          <p:cNvSpPr>
            <a:spLocks noGrp="1"/>
          </p:cNvSpPr>
          <p:nvPr>
            <p:ph type="title"/>
          </p:nvPr>
        </p:nvSpPr>
        <p:spPr/>
        <p:txBody>
          <a:bodyPr>
            <a:normAutofit/>
          </a:bodyPr>
          <a:lstStyle/>
          <a:p>
            <a:r>
              <a:rPr lang="en-IN" sz="4000" dirty="0">
                <a:solidFill>
                  <a:schemeClr val="tx1"/>
                </a:solidFill>
                <a:latin typeface="Bauhaus 93" panose="04030905020B02020C02" pitchFamily="82" charset="0"/>
              </a:rPr>
              <a:t>       WORKING METHODOLOGY</a:t>
            </a:r>
          </a:p>
        </p:txBody>
      </p:sp>
      <p:sp>
        <p:nvSpPr>
          <p:cNvPr id="3" name="Content Placeholder 2">
            <a:extLst>
              <a:ext uri="{FF2B5EF4-FFF2-40B4-BE49-F238E27FC236}">
                <a16:creationId xmlns:a16="http://schemas.microsoft.com/office/drawing/2014/main" id="{72DAA72F-359C-47E1-844E-7F016B2A92D1}"/>
              </a:ext>
            </a:extLst>
          </p:cNvPr>
          <p:cNvSpPr>
            <a:spLocks noGrp="1"/>
          </p:cNvSpPr>
          <p:nvPr>
            <p:ph idx="1"/>
          </p:nvPr>
        </p:nvSpPr>
        <p:spPr/>
        <p:txBody>
          <a:bodyPr>
            <a:normAutofit/>
          </a:bodyPr>
          <a:lstStyle/>
          <a:p>
            <a:pPr marL="0" indent="0">
              <a:buNone/>
            </a:pPr>
            <a:r>
              <a:rPr lang="en-IN" sz="2400" dirty="0">
                <a:latin typeface="Calibri" panose="020F0502020204030204" pitchFamily="34" charset="0"/>
                <a:cs typeface="Calibri" panose="020F0502020204030204" pitchFamily="34" charset="0"/>
              </a:rPr>
              <a:t>Made the basic structure of the website using HTML and then styled it using CSS and CSS framework BOOTSTRAP4.0.</a:t>
            </a: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To get the live stats of the covid 19 data that includes the total cases, total active cases , total deaths we have used the covid-19-india.org API. From where the data is updated timely.</a:t>
            </a:r>
          </a:p>
          <a:p>
            <a:pPr marL="0" indent="0">
              <a:buNone/>
            </a:pPr>
            <a:r>
              <a:rPr lang="en-IN" sz="2400" dirty="0">
                <a:latin typeface="Calibri" panose="020F0502020204030204" pitchFamily="34" charset="0"/>
                <a:cs typeface="Calibri" panose="020F0502020204030204" pitchFamily="34" charset="0"/>
              </a:rPr>
              <a:t>Designing the home page and layouts and how the page will look like all these are done by using </a:t>
            </a:r>
            <a:r>
              <a:rPr lang="en-IN" sz="2400" dirty="0" err="1">
                <a:latin typeface="Calibri" panose="020F0502020204030204" pitchFamily="34" charset="0"/>
                <a:cs typeface="Calibri" panose="020F0502020204030204" pitchFamily="34" charset="0"/>
              </a:rPr>
              <a:t>canva</a:t>
            </a:r>
            <a:r>
              <a:rPr lang="en-IN" sz="2400" dirty="0">
                <a:latin typeface="Calibri" panose="020F0502020204030204" pitchFamily="34" charset="0"/>
                <a:cs typeface="Calibri" panose="020F0502020204030204" pitchFamily="34" charset="0"/>
              </a:rPr>
              <a:t>.</a:t>
            </a:r>
          </a:p>
          <a:p>
            <a:pPr marL="0" indent="0">
              <a:buNone/>
            </a:pPr>
            <a:endParaRPr lang="en-IN" sz="2400" dirty="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9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EC16-8B2A-4EF3-B466-CE9722040C49}"/>
              </a:ext>
            </a:extLst>
          </p:cNvPr>
          <p:cNvSpPr>
            <a:spLocks noGrp="1"/>
          </p:cNvSpPr>
          <p:nvPr>
            <p:ph type="title"/>
          </p:nvPr>
        </p:nvSpPr>
        <p:spPr/>
        <p:txBody>
          <a:bodyPr>
            <a:normAutofit/>
          </a:bodyPr>
          <a:lstStyle/>
          <a:p>
            <a:pPr algn="ctr"/>
            <a:r>
              <a:rPr lang="en-IN" sz="4000" dirty="0">
                <a:solidFill>
                  <a:schemeClr val="tx1"/>
                </a:solidFill>
                <a:latin typeface="Bauhaus 93" panose="04030905020B02020C02" pitchFamily="82" charset="0"/>
              </a:rPr>
              <a:t>Various HTML tags used </a:t>
            </a:r>
          </a:p>
        </p:txBody>
      </p:sp>
      <p:sp>
        <p:nvSpPr>
          <p:cNvPr id="3" name="Content Placeholder 2">
            <a:extLst>
              <a:ext uri="{FF2B5EF4-FFF2-40B4-BE49-F238E27FC236}">
                <a16:creationId xmlns:a16="http://schemas.microsoft.com/office/drawing/2014/main" id="{FD4387C0-0309-4928-970C-9C8DBB0A8A72}"/>
              </a:ext>
            </a:extLst>
          </p:cNvPr>
          <p:cNvSpPr>
            <a:spLocks noGrp="1"/>
          </p:cNvSpPr>
          <p:nvPr>
            <p:ph idx="1"/>
          </p:nvPr>
        </p:nvSpPr>
        <p:spPr/>
        <p:txBody>
          <a:bodyPr>
            <a:normAutofit lnSpcReduction="10000"/>
          </a:bodyPr>
          <a:lstStyle/>
          <a:p>
            <a:pPr marL="0" indent="0">
              <a:buNone/>
            </a:pPr>
            <a:r>
              <a:rPr lang="en-IN" dirty="0">
                <a:latin typeface="Calibri" panose="020F0502020204030204" pitchFamily="34" charset="0"/>
                <a:cs typeface="Calibri" panose="020F0502020204030204" pitchFamily="34" charset="0"/>
              </a:rPr>
              <a:t>&lt;section&gt;                                                                                                             &lt;table&gt;</a:t>
            </a:r>
          </a:p>
          <a:p>
            <a:pPr marL="0" indent="0">
              <a:buNone/>
            </a:pPr>
            <a:r>
              <a:rPr lang="en-IN" dirty="0">
                <a:latin typeface="Calibri" panose="020F0502020204030204" pitchFamily="34" charset="0"/>
                <a:cs typeface="Calibri" panose="020F0502020204030204" pitchFamily="34" charset="0"/>
              </a:rPr>
              <a:t>&lt;div&gt;                                                                                                                     &lt;tr&gt;</a:t>
            </a:r>
          </a:p>
          <a:p>
            <a:pPr marL="0" indent="0">
              <a:buNone/>
            </a:pPr>
            <a:r>
              <a:rPr lang="en-IN" dirty="0">
                <a:latin typeface="Calibri" panose="020F0502020204030204" pitchFamily="34" charset="0"/>
                <a:cs typeface="Calibri" panose="020F0502020204030204" pitchFamily="34" charset="0"/>
              </a:rPr>
              <a:t>&lt;li&gt;                                                                                                                        &lt;</a:t>
            </a:r>
            <a:r>
              <a:rPr lang="en-IN" dirty="0" err="1">
                <a:latin typeface="Calibri" panose="020F0502020204030204" pitchFamily="34" charset="0"/>
                <a:cs typeface="Calibri" panose="020F0502020204030204" pitchFamily="34" charset="0"/>
              </a:rPr>
              <a:t>th</a:t>
            </a:r>
            <a:r>
              <a:rPr lang="en-IN" dirty="0">
                <a:latin typeface="Calibri" panose="020F0502020204030204" pitchFamily="34" charset="0"/>
                <a:cs typeface="Calibri" panose="020F0502020204030204" pitchFamily="34" charset="0"/>
              </a:rPr>
              <a:t>&gt; </a:t>
            </a:r>
          </a:p>
          <a:p>
            <a:pPr marL="0" indent="0">
              <a:buNone/>
            </a:pPr>
            <a:r>
              <a:rPr lang="en-IN" dirty="0">
                <a:latin typeface="Calibri" panose="020F0502020204030204" pitchFamily="34" charset="0"/>
                <a:cs typeface="Calibri" panose="020F0502020204030204" pitchFamily="34" charset="0"/>
              </a:rPr>
              <a:t>&lt;ul&gt;                                                                                                                       &lt;td&gt;</a:t>
            </a:r>
          </a:p>
          <a:p>
            <a:pPr marL="0" indent="0">
              <a:buNone/>
            </a:pPr>
            <a:r>
              <a:rPr lang="en-IN" dirty="0">
                <a:latin typeface="Calibri" panose="020F0502020204030204" pitchFamily="34" charset="0"/>
                <a:cs typeface="Calibri" panose="020F0502020204030204" pitchFamily="34" charset="0"/>
              </a:rPr>
              <a:t>&lt;nav&gt;                                                                                                                    &lt;span&gt;</a:t>
            </a:r>
          </a:p>
          <a:p>
            <a:pPr marL="0" indent="0">
              <a:buNone/>
            </a:pPr>
            <a:r>
              <a:rPr lang="en-IN" dirty="0">
                <a:latin typeface="Calibri" panose="020F0502020204030204" pitchFamily="34" charset="0"/>
                <a:cs typeface="Calibri" panose="020F0502020204030204" pitchFamily="34" charset="0"/>
              </a:rPr>
              <a:t>&lt;footer&gt;                                                                                                                &lt;h1&gt; </a:t>
            </a:r>
          </a:p>
          <a:p>
            <a:pPr marL="0" indent="0">
              <a:buNone/>
            </a:pPr>
            <a:r>
              <a:rPr lang="en-IN" dirty="0">
                <a:latin typeface="Calibri" panose="020F0502020204030204" pitchFamily="34" charset="0"/>
                <a:cs typeface="Calibri" panose="020F0502020204030204" pitchFamily="34" charset="0"/>
              </a:rPr>
              <a:t>&lt;a&gt;                                                                                                                         &lt;p&gt;</a:t>
            </a:r>
          </a:p>
          <a:p>
            <a:pPr marL="0" indent="0">
              <a:buNone/>
            </a:pPr>
            <a:r>
              <a:rPr lang="en-IN" dirty="0">
                <a:latin typeface="Calibri" panose="020F0502020204030204" pitchFamily="34" charset="0"/>
                <a:cs typeface="Calibri" panose="020F0502020204030204" pitchFamily="34" charset="0"/>
              </a:rPr>
              <a:t>&lt;</a:t>
            </a:r>
            <a:r>
              <a:rPr lang="en-IN" dirty="0" err="1">
                <a:latin typeface="Calibri" panose="020F0502020204030204" pitchFamily="34" charset="0"/>
                <a:cs typeface="Calibri" panose="020F0502020204030204" pitchFamily="34" charset="0"/>
              </a:rPr>
              <a:t>i</a:t>
            </a:r>
            <a:r>
              <a:rPr lang="en-IN" dirty="0">
                <a:latin typeface="Calibri" panose="020F0502020204030204" pitchFamily="34" charset="0"/>
                <a:cs typeface="Calibri" panose="020F0502020204030204" pitchFamily="34" charset="0"/>
              </a:rPr>
              <a:t>&gt;                                                                                                                        &lt;footer&gt;</a:t>
            </a:r>
          </a:p>
          <a:p>
            <a:pPr marL="0" indent="0">
              <a:buNone/>
            </a:pPr>
            <a:r>
              <a:rPr lang="en-IN" dirty="0">
                <a:latin typeface="Calibri" panose="020F0502020204030204" pitchFamily="34" charset="0"/>
                <a:cs typeface="Calibri" panose="020F0502020204030204" pitchFamily="34" charset="0"/>
              </a:rPr>
              <a:t>&lt;strong&gt;                                                                                                              &lt;button&gt;</a:t>
            </a:r>
          </a:p>
          <a:p>
            <a:pPr marL="0" indent="0">
              <a:buNone/>
            </a:pPr>
            <a:r>
              <a:rPr lang="en-IN" dirty="0">
                <a:latin typeface="Calibri" panose="020F0502020204030204" pitchFamily="34" charset="0"/>
                <a:cs typeface="Calibri" panose="020F0502020204030204" pitchFamily="34" charset="0"/>
              </a:rPr>
              <a:t>&lt;</a:t>
            </a:r>
            <a:r>
              <a:rPr lang="en-IN" dirty="0" err="1">
                <a:latin typeface="Calibri" panose="020F0502020204030204" pitchFamily="34" charset="0"/>
                <a:cs typeface="Calibri" panose="020F0502020204030204" pitchFamily="34" charset="0"/>
              </a:rPr>
              <a:t>em</a:t>
            </a:r>
            <a:r>
              <a:rPr lang="en-IN" dirty="0">
                <a:latin typeface="Calibri" panose="020F0502020204030204" pitchFamily="34" charset="0"/>
                <a:cs typeface="Calibri" panose="020F0502020204030204" pitchFamily="34" charset="0"/>
              </a:rPr>
              <a:t>&gt;                                                                                                                    &lt;</a:t>
            </a:r>
            <a:r>
              <a:rPr lang="en-IN" dirty="0" err="1">
                <a:latin typeface="Calibri" panose="020F0502020204030204" pitchFamily="34" charset="0"/>
                <a:cs typeface="Calibri" panose="020F0502020204030204" pitchFamily="34" charset="0"/>
              </a:rPr>
              <a:t>img</a:t>
            </a:r>
            <a:r>
              <a:rPr lang="en-IN" dirty="0">
                <a:latin typeface="Calibri" panose="020F0502020204030204" pitchFamily="34" charset="0"/>
                <a:cs typeface="Calibri" panose="020F0502020204030204" pitchFamily="34" charset="0"/>
              </a:rPr>
              <a:t>&gt;</a:t>
            </a:r>
          </a:p>
        </p:txBody>
      </p:sp>
    </p:spTree>
    <p:extLst>
      <p:ext uri="{BB962C8B-B14F-4D97-AF65-F5344CB8AC3E}">
        <p14:creationId xmlns:p14="http://schemas.microsoft.com/office/powerpoint/2010/main" val="2732376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D58BFB-AB32-4520-AD78-802DCF1D466F}"/>
              </a:ext>
            </a:extLst>
          </p:cNvPr>
          <p:cNvSpPr>
            <a:spLocks noGrp="1"/>
          </p:cNvSpPr>
          <p:nvPr>
            <p:ph idx="1"/>
          </p:nvPr>
        </p:nvSpPr>
        <p:spPr>
          <a:xfrm>
            <a:off x="298580" y="0"/>
            <a:ext cx="9032032" cy="6857999"/>
          </a:xfrm>
        </p:spPr>
        <p:txBody>
          <a:bodyPr>
            <a:normAutofit/>
          </a:bodyPr>
          <a:lstStyle/>
          <a:p>
            <a:pPr marL="0" indent="0">
              <a:buNone/>
            </a:pPr>
            <a:r>
              <a:rPr lang="en-IN" sz="4400" dirty="0">
                <a:solidFill>
                  <a:schemeClr val="tx1"/>
                </a:solidFill>
                <a:latin typeface="Bauhaus 93" panose="04030905020B02020C02" pitchFamily="82" charset="0"/>
              </a:rPr>
              <a:t>        Framework used :-</a:t>
            </a:r>
          </a:p>
          <a:p>
            <a:pPr marL="0" indent="0">
              <a:buNone/>
            </a:pPr>
            <a:endParaRPr lang="en-IN" sz="2400" dirty="0">
              <a:solidFill>
                <a:schemeClr val="tx1"/>
              </a:solidFill>
              <a:latin typeface="Calibri" panose="020F0502020204030204" pitchFamily="34" charset="0"/>
              <a:cs typeface="Calibri" panose="020F0502020204030204" pitchFamily="34" charset="0"/>
            </a:endParaRPr>
          </a:p>
          <a:p>
            <a:pPr marL="0" indent="0">
              <a:buNone/>
            </a:pPr>
            <a:endParaRPr lang="en-IN" sz="2400" dirty="0">
              <a:solidFill>
                <a:schemeClr val="tx1"/>
              </a:solidFill>
              <a:latin typeface="Calibri" panose="020F0502020204030204" pitchFamily="34" charset="0"/>
              <a:cs typeface="Calibri" panose="020F0502020204030204" pitchFamily="34" charset="0"/>
            </a:endParaRPr>
          </a:p>
          <a:p>
            <a:pPr marL="0" indent="0">
              <a:buNone/>
            </a:pPr>
            <a:endParaRPr lang="en-IN" sz="2400" dirty="0">
              <a:solidFill>
                <a:schemeClr val="tx1"/>
              </a:solidFill>
              <a:latin typeface="Calibri" panose="020F0502020204030204" pitchFamily="34" charset="0"/>
              <a:cs typeface="Calibri" panose="020F0502020204030204" pitchFamily="34" charset="0"/>
            </a:endParaRPr>
          </a:p>
          <a:p>
            <a:pPr marL="0" indent="0">
              <a:buNone/>
            </a:pPr>
            <a:r>
              <a:rPr lang="en-IN" sz="2400" dirty="0">
                <a:solidFill>
                  <a:schemeClr val="tx1"/>
                </a:solidFill>
                <a:latin typeface="Calibri" panose="020F0502020204030204" pitchFamily="34" charset="0"/>
                <a:cs typeface="Calibri" panose="020F0502020204030204" pitchFamily="34" charset="0"/>
              </a:rPr>
              <a:t>	</a:t>
            </a:r>
            <a:r>
              <a:rPr lang="en-IN" sz="3200" dirty="0">
                <a:solidFill>
                  <a:schemeClr val="tx1"/>
                </a:solidFill>
                <a:latin typeface="Calibri" panose="020F0502020204030204" pitchFamily="34" charset="0"/>
                <a:cs typeface="Calibri" panose="020F0502020204030204" pitchFamily="34" charset="0"/>
              </a:rPr>
              <a:t>The most used CSS framework is the “bootstraps” .</a:t>
            </a:r>
          </a:p>
          <a:p>
            <a:pPr marL="0" indent="0">
              <a:buNone/>
            </a:pPr>
            <a:r>
              <a:rPr lang="en-IN" sz="3200" dirty="0">
                <a:solidFill>
                  <a:schemeClr val="tx1"/>
                </a:solidFill>
                <a:latin typeface="Calibri" panose="020F0502020204030204" pitchFamily="34" charset="0"/>
                <a:cs typeface="Calibri" panose="020F0502020204030204" pitchFamily="34" charset="0"/>
              </a:rPr>
              <a:t>	Here I have used the bootstraps 4.0 framework to 	design The navbar , buttons and arranging the text 	and 	images of The page.</a:t>
            </a:r>
          </a:p>
        </p:txBody>
      </p:sp>
    </p:spTree>
    <p:extLst>
      <p:ext uri="{BB962C8B-B14F-4D97-AF65-F5344CB8AC3E}">
        <p14:creationId xmlns:p14="http://schemas.microsoft.com/office/powerpoint/2010/main" val="1304593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7F05-3DA7-43EB-AF4A-B1F716319C8D}"/>
              </a:ext>
            </a:extLst>
          </p:cNvPr>
          <p:cNvSpPr>
            <a:spLocks noGrp="1"/>
          </p:cNvSpPr>
          <p:nvPr>
            <p:ph type="title"/>
          </p:nvPr>
        </p:nvSpPr>
        <p:spPr/>
        <p:txBody>
          <a:bodyPr>
            <a:normAutofit/>
          </a:bodyPr>
          <a:lstStyle/>
          <a:p>
            <a:pPr algn="ctr"/>
            <a:r>
              <a:rPr lang="en-IN" sz="4400" dirty="0">
                <a:solidFill>
                  <a:schemeClr val="tx1"/>
                </a:solidFill>
                <a:latin typeface="Bauhaus 93" panose="04030905020B02020C02" pitchFamily="82" charset="0"/>
              </a:rPr>
              <a:t>RESPONSIVE WEBSITE</a:t>
            </a:r>
          </a:p>
        </p:txBody>
      </p:sp>
      <p:sp>
        <p:nvSpPr>
          <p:cNvPr id="3" name="Content Placeholder 2">
            <a:extLst>
              <a:ext uri="{FF2B5EF4-FFF2-40B4-BE49-F238E27FC236}">
                <a16:creationId xmlns:a16="http://schemas.microsoft.com/office/drawing/2014/main" id="{94FDDB8A-F1A8-43EC-9CE0-091A034C90CB}"/>
              </a:ext>
            </a:extLst>
          </p:cNvPr>
          <p:cNvSpPr>
            <a:spLocks noGrp="1"/>
          </p:cNvSpPr>
          <p:nvPr>
            <p:ph idx="1"/>
          </p:nvPr>
        </p:nvSpPr>
        <p:spPr/>
        <p:txBody>
          <a:bodyPr>
            <a:normAutofit lnSpcReduction="10000"/>
          </a:bodyPr>
          <a:lstStyle/>
          <a:p>
            <a:pPr marL="0" indent="0">
              <a:buNone/>
            </a:pPr>
            <a:r>
              <a:rPr lang="en-IN" sz="2400" dirty="0">
                <a:latin typeface="Calibri" panose="020F0502020204030204" pitchFamily="34" charset="0"/>
                <a:cs typeface="Calibri" panose="020F0502020204030204" pitchFamily="34" charset="0"/>
              </a:rPr>
              <a:t>The live tracker website is responsive for both the desktop and mobile view.</a:t>
            </a:r>
          </a:p>
          <a:p>
            <a:pPr marL="0" indent="0">
              <a:buNone/>
            </a:pPr>
            <a:r>
              <a:rPr lang="en-IN" sz="2400" dirty="0">
                <a:latin typeface="Calibri" panose="020F0502020204030204" pitchFamily="34" charset="0"/>
                <a:cs typeface="Calibri" panose="020F0502020204030204" pitchFamily="34" charset="0"/>
              </a:rPr>
              <a:t>To make it responsive I have used the @media under which I have given the width to be 1080px and then have styled the various classes according to the mobile screen and it requirements :-</a:t>
            </a:r>
          </a:p>
          <a:p>
            <a:pPr marL="0" indent="0">
              <a:buNone/>
            </a:pPr>
            <a:endParaRPr lang="en-IN" sz="2400" dirty="0">
              <a:latin typeface="Calibri" panose="020F0502020204030204" pitchFamily="34" charset="0"/>
              <a:cs typeface="Calibri" panose="020F0502020204030204" pitchFamily="34" charset="0"/>
            </a:endParaRPr>
          </a:p>
          <a:p>
            <a:pPr marL="0" indent="0">
              <a:buNone/>
            </a:pPr>
            <a:r>
              <a:rPr lang="en-IN" sz="2400" dirty="0">
                <a:latin typeface="Calibri" panose="020F0502020204030204" pitchFamily="34" charset="0"/>
                <a:cs typeface="Calibri" panose="020F0502020204030204" pitchFamily="34" charset="0"/>
              </a:rPr>
              <a:t>@media (max-width: 1080px)</a:t>
            </a:r>
          </a:p>
          <a:p>
            <a:pPr marL="0" indent="0">
              <a:buNone/>
            </a:pPr>
            <a:r>
              <a:rPr lang="en-IN" sz="2400" dirty="0">
                <a:latin typeface="Calibri" panose="020F0502020204030204" pitchFamily="34" charset="0"/>
                <a:cs typeface="Calibri" panose="020F0502020204030204" pitchFamily="34" charset="0"/>
              </a:rPr>
              <a:t>{</a:t>
            </a:r>
          </a:p>
          <a:p>
            <a:pPr marL="0" indent="0">
              <a:buNone/>
            </a:pPr>
            <a:r>
              <a:rPr lang="en-IN"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9908754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1260</TotalTime>
  <Words>1549</Words>
  <Application>Microsoft Office PowerPoint</Application>
  <PresentationFormat>Widescreen</PresentationFormat>
  <Paragraphs>204</Paragraphs>
  <Slides>32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Bauhaus 93</vt:lpstr>
      <vt:lpstr>Berlin Sans FB Demi</vt:lpstr>
      <vt:lpstr>Bodoni MT Black</vt:lpstr>
      <vt:lpstr>Calibri</vt:lpstr>
      <vt:lpstr>Consolas</vt:lpstr>
      <vt:lpstr>Trebuchet MS</vt:lpstr>
      <vt:lpstr>Wingdings 3</vt:lpstr>
      <vt:lpstr>Facet</vt:lpstr>
      <vt:lpstr>PowerPoint Presentation</vt:lpstr>
      <vt:lpstr>PowerPoint Presentation</vt:lpstr>
      <vt:lpstr>PowerPoint Presentation</vt:lpstr>
      <vt:lpstr>    THE TRAINING PROGRAM</vt:lpstr>
      <vt:lpstr>  THE LANGUAGES USED IN THE PROJECT</vt:lpstr>
      <vt:lpstr>       WORKING METHODOLOGY</vt:lpstr>
      <vt:lpstr>Various HTML tags used </vt:lpstr>
      <vt:lpstr>PowerPoint Presentation</vt:lpstr>
      <vt:lpstr>RESPONSIVE WEBSITE</vt:lpstr>
      <vt:lpstr>              THE HOME PAGE </vt:lpstr>
      <vt:lpstr>THE NAVBAR</vt:lpstr>
      <vt:lpstr>NAVBAR</vt:lpstr>
      <vt:lpstr>Navbar underline</vt:lpstr>
      <vt:lpstr>         THE Heading TEXT</vt:lpstr>
      <vt:lpstr>THE HEADING TEXT</vt:lpstr>
      <vt:lpstr>PowerPoint Presentation</vt:lpstr>
      <vt:lpstr>   Live Stats Table </vt:lpstr>
      <vt:lpstr>      STAY HOME STAY PROTECTED</vt:lpstr>
      <vt:lpstr>PowerPoint Presentation</vt:lpstr>
      <vt:lpstr>                   Get Protected </vt:lpstr>
      <vt:lpstr>              Get Protected </vt:lpstr>
      <vt:lpstr>               SYMBOLS AND LOGOS</vt:lpstr>
      <vt:lpstr>    CARD ANIMATION</vt:lpstr>
      <vt:lpstr>PowerPoint Presentation</vt:lpstr>
      <vt:lpstr>HTML PART OF THE CODE FOR CARDS</vt:lpstr>
      <vt:lpstr>PowerPoint Presentation</vt:lpstr>
      <vt:lpstr>BUTTONS</vt:lpstr>
      <vt:lpstr> BUTTONS</vt:lpstr>
      <vt:lpstr>SYMPTOMS</vt:lpstr>
      <vt:lpstr>PowerPoint Presentation</vt:lpstr>
      <vt:lpstr>conclusion</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Rai</dc:creator>
  <cp:lastModifiedBy>Manish Rai</cp:lastModifiedBy>
  <cp:revision>4</cp:revision>
  <dcterms:created xsi:type="dcterms:W3CDTF">2021-10-04T13:59:47Z</dcterms:created>
  <dcterms:modified xsi:type="dcterms:W3CDTF">2021-10-06T03:38:09Z</dcterms:modified>
</cp:coreProperties>
</file>